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4"/>
  </p:notesMasterIdLst>
  <p:sldIdLst>
    <p:sldId id="256" r:id="rId4"/>
    <p:sldId id="284" r:id="rId5"/>
    <p:sldId id="298" r:id="rId6"/>
    <p:sldId id="286" r:id="rId7"/>
    <p:sldId id="287" r:id="rId8"/>
    <p:sldId id="290" r:id="rId9"/>
    <p:sldId id="289" r:id="rId10"/>
    <p:sldId id="288" r:id="rId11"/>
    <p:sldId id="291" r:id="rId12"/>
    <p:sldId id="296" r:id="rId13"/>
    <p:sldId id="265" r:id="rId14"/>
    <p:sldId id="266" r:id="rId15"/>
    <p:sldId id="268" r:id="rId16"/>
    <p:sldId id="299" r:id="rId17"/>
    <p:sldId id="300" r:id="rId18"/>
    <p:sldId id="301" r:id="rId19"/>
    <p:sldId id="305" r:id="rId20"/>
    <p:sldId id="302" r:id="rId21"/>
    <p:sldId id="267" r:id="rId22"/>
    <p:sldId id="304" r:id="rId23"/>
  </p:sldIdLst>
  <p:sldSz cx="9144000" cy="5143500" type="screen16x9"/>
  <p:notesSz cx="6858000" cy="9144000"/>
  <p:embeddedFontLst>
    <p:embeddedFont>
      <p:font typeface="Aptos Narrow" panose="020B0004020202020204" pitchFamily="34" charset="0"/>
      <p:regular r:id="rId25"/>
      <p:bold r:id="rId26"/>
      <p:italic r:id="rId27"/>
      <p:boldItalic r:id="rId28"/>
    </p:embeddedFont>
    <p:embeddedFont>
      <p:font typeface="Georgia" panose="02040502050405020303" pitchFamily="18" charset="0"/>
      <p:regular r:id="rId29"/>
      <p:bold r:id="rId30"/>
      <p:italic r:id="rId31"/>
      <p:boldItalic r:id="rId32"/>
    </p:embeddedFont>
    <p:embeddedFont>
      <p:font typeface="Helvetica Neue" panose="020B0604020202020204" charset="0"/>
      <p:regular r:id="rId33"/>
      <p:bold r:id="rId34"/>
      <p:italic r:id="rId35"/>
      <p:boldItalic r:id="rId36"/>
    </p:embeddedFont>
    <p:embeddedFont>
      <p:font typeface="Merriweather" panose="00000500000000000000" pitchFamily="2" charset="0"/>
      <p:regular r:id="rId37"/>
      <p:bold r:id="rId38"/>
      <p:italic r:id="rId39"/>
      <p:boldItalic r:id="rId40"/>
    </p:embeddedFont>
    <p:embeddedFont>
      <p:font typeface="Merriweather Light" panose="00000400000000000000" pitchFamily="2" charset="0"/>
      <p:regular r:id="rId41"/>
      <p:bold r:id="rId42"/>
      <p:italic r:id="rId43"/>
      <p:boldItalic r:id="rId44"/>
    </p:embeddedFont>
    <p:embeddedFont>
      <p:font typeface="Merriweather Sans" pitchFamily="2" charset="0"/>
      <p:regular r:id="rId45"/>
      <p:bold r:id="rId46"/>
      <p:italic r:id="rId47"/>
      <p:boldItalic r:id="rId48"/>
    </p:embeddedFont>
    <p:embeddedFont>
      <p:font typeface="Nunito Sans" pitchFamily="2" charset="0"/>
      <p:regular r:id="rId49"/>
      <p:bold r:id="rId50"/>
      <p:italic r:id="rId51"/>
      <p:boldItalic r:id="rId52"/>
    </p:embeddedFont>
    <p:embeddedFont>
      <p:font typeface="Proxima Nova" panose="020B0604020202020204" charset="0"/>
      <p:regular r:id="rId53"/>
      <p:bold r:id="rId54"/>
      <p:italic r:id="rId55"/>
      <p:boldItalic r:id="rId56"/>
    </p:embeddedFont>
    <p:embeddedFont>
      <p:font typeface="Roboto" panose="02000000000000000000" pitchFamily="2"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3" autoAdjust="0"/>
  </p:normalViewPr>
  <p:slideViewPr>
    <p:cSldViewPr snapToGrid="0">
      <p:cViewPr varScale="1">
        <p:scale>
          <a:sx n="123" d="100"/>
          <a:sy n="123" d="100"/>
        </p:scale>
        <p:origin x="1176" y="33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8" Type="http://schemas.openxmlformats.org/officeDocument/2006/relationships/slide" Target="slides/slide5.xml"/><Relationship Id="rId51" Type="http://schemas.openxmlformats.org/officeDocument/2006/relationships/font" Target="fonts/font2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6DC71A4-C00C-6325-C5A0-7A3CA2370F83}"/>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FEB42F9E-4547-E40B-CBB4-56DF8C0A7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06177A43-71EA-3C02-6399-DB75BF726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4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756ECA3-5F45-2133-44A6-AC75FD4D6456}"/>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B83F611-0F56-9A2F-AA4C-2F98B464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87174CDD-88BC-A22A-3E52-9FDF8DEA81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86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2D5AE3E1-16B3-532F-B1EB-060BE5B2FF51}"/>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22D700E-7173-4B16-7A51-BC63EB672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5CFC6056-7012-B095-38F2-3B3716B3AC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40CFD9CA-351E-0BA2-FC83-16B5D33BE65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88C5A01D-3E4C-BB1D-6E88-63FA7EF70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CD39C93-0F2C-43C8-E552-90EAD90DE3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30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0F3D2CC6-0DA9-EB71-9A99-A521ABC8A1D7}"/>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418888E-0FA1-3402-0280-DC2CE2D954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4497A656-047C-D71E-ECFC-690B49B190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2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7123A846-ABF1-76AD-35DC-2530D3004E2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998B9D8-A025-D025-2D19-7B2D02C3E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E26F3E7-54B2-8956-5EFA-7D2FB71BAE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0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BF7A168C-955C-D667-0CA5-EF00C7753396}"/>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DF682AE1-8756-DC4D-8D57-EE4868017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B666B423-933F-0CEC-5D69-65C3CCDE59D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841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9A7DA-CFF9-7C0F-2803-BF334F0CF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7E6DE-51B5-2CA3-3F72-E8A78C9B86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306EF7-2A6E-1E3F-8846-B11AE6CC894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123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922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281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56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391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19631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jpg"/><Relationship Id="rId7"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hyperlink" Target="https://data.mendeley.com/datasets/2nbvx5m4hs/1" TargetMode="External"/></Relationships>
</file>

<file path=ppt/slides/_rels/slide15.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4.jpg"/><Relationship Id="rId7"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package" Target="../embeddings/Microsoft_Excel_Worksheet1.xlsx"/><Relationship Id="rId5" Type="http://schemas.openxmlformats.org/officeDocument/2006/relationships/image" Target="../media/image34.emf"/><Relationship Id="rId4" Type="http://schemas.openxmlformats.org/officeDocument/2006/relationships/package" Target="../embeddings/Microsoft_Excel_Worksheet.xlsx"/><Relationship Id="rId9"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37.emf"/><Relationship Id="rId4" Type="http://schemas.openxmlformats.org/officeDocument/2006/relationships/package" Target="../embeddings/Microsoft_Excel_Worksheet3.xlsx"/></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package" Target="../embeddings/Microsoft_Excel_Worksheet4.xlsx"/></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41.emf"/><Relationship Id="rId4" Type="http://schemas.openxmlformats.org/officeDocument/2006/relationships/package" Target="../embeddings/Microsoft_Excel_Worksheet5.xlsx"/></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wanderlustmagazine.com/inspiration/wanderlust-travel-awards-2024-the-results/"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hyperlink" Target="https://codefather.tech/blog/nltk-python-sentiment-analysis/" TargetMode="External"/><Relationship Id="rId5" Type="http://schemas.openxmlformats.org/officeDocument/2006/relationships/hyperlink" Target="https://www.sltda.gov.lk/en/statistics" TargetMode="External"/><Relationship Id="rId4" Type="http://schemas.openxmlformats.org/officeDocument/2006/relationships/hyperlink" Target="https://data.mendeley.com/datasets/2nbvx5m4hs/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slide" Target="slide1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jpg"/><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4.jpg"/><Relationship Id="rId1" Type="http://schemas.openxmlformats.org/officeDocument/2006/relationships/slideLayout" Target="../slideLayouts/slideLayout2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err="1">
                <a:solidFill>
                  <a:schemeClr val="bg1"/>
                </a:solidFill>
                <a:latin typeface="Nunito Sans"/>
                <a:ea typeface="Nunito Sans"/>
                <a:cs typeface="Nunito Sans"/>
                <a:sym typeface="Nunito Sans"/>
              </a:rPr>
              <a:t>Ranadeerage</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E5C4-7897-6549-5367-94E9CF172E27}"/>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E143F15C-3F31-000B-C415-6B80D37DAD3A}"/>
              </a:ext>
            </a:extLst>
          </p:cNvPr>
          <p:cNvPicPr>
            <a:picLocks noChangeAspect="1"/>
          </p:cNvPicPr>
          <p:nvPr/>
        </p:nvPicPr>
        <p:blipFill>
          <a:blip r:embed="rId3"/>
          <a:stretch>
            <a:fillRect/>
          </a:stretch>
        </p:blipFill>
        <p:spPr>
          <a:xfrm>
            <a:off x="0" y="-47192"/>
            <a:ext cx="9144000" cy="5190692"/>
          </a:xfrm>
          <a:prstGeom prst="rect">
            <a:avLst/>
          </a:prstGeom>
        </p:spPr>
      </p:pic>
      <p:pic>
        <p:nvPicPr>
          <p:cNvPr id="115" name="Picture 114" descr="A green circle with a yellow triangle and blue triangle&#10;&#10;Description automatically generated">
            <a:extLst>
              <a:ext uri="{FF2B5EF4-FFF2-40B4-BE49-F238E27FC236}">
                <a16:creationId xmlns:a16="http://schemas.microsoft.com/office/drawing/2014/main" id="{47326096-0024-B1C1-549D-66E260582286}"/>
              </a:ext>
            </a:extLst>
          </p:cNvPr>
          <p:cNvPicPr>
            <a:picLocks noChangeAspect="1"/>
          </p:cNvPicPr>
          <p:nvPr/>
        </p:nvPicPr>
        <p:blipFill>
          <a:blip r:embed="rId4"/>
          <a:stretch>
            <a:fillRect/>
          </a:stretch>
        </p:blipFill>
        <p:spPr>
          <a:xfrm>
            <a:off x="7402416" y="352808"/>
            <a:ext cx="1643521" cy="1579798"/>
          </a:xfrm>
          <a:prstGeom prst="rect">
            <a:avLst/>
          </a:prstGeom>
        </p:spPr>
      </p:pic>
      <p:sp>
        <p:nvSpPr>
          <p:cNvPr id="2" name="Google Shape;706;p46">
            <a:extLst>
              <a:ext uri="{FF2B5EF4-FFF2-40B4-BE49-F238E27FC236}">
                <a16:creationId xmlns:a16="http://schemas.microsoft.com/office/drawing/2014/main" id="{99B5CBA6-799B-FFBF-C52B-2DF7C5B33D6C}"/>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05CCC8D9-F521-1DEA-6547-991223D773D8}"/>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a:t>
            </a:r>
            <a:endParaRPr lang="en-GB" sz="2800" b="1" dirty="0">
              <a:latin typeface="+mj-lt"/>
            </a:endParaRPr>
          </a:p>
        </p:txBody>
      </p:sp>
      <p:pic>
        <p:nvPicPr>
          <p:cNvPr id="63" name="Picture 62">
            <a:extLst>
              <a:ext uri="{FF2B5EF4-FFF2-40B4-BE49-F238E27FC236}">
                <a16:creationId xmlns:a16="http://schemas.microsoft.com/office/drawing/2014/main" id="{A4AB6B41-5803-4CE0-66D8-53B4DF485162}"/>
              </a:ext>
            </a:extLst>
          </p:cNvPr>
          <p:cNvPicPr>
            <a:picLocks noChangeAspect="1"/>
          </p:cNvPicPr>
          <p:nvPr/>
        </p:nvPicPr>
        <p:blipFill>
          <a:blip r:embed="rId5"/>
          <a:stretch>
            <a:fillRect/>
          </a:stretch>
        </p:blipFill>
        <p:spPr>
          <a:xfrm>
            <a:off x="98062" y="414472"/>
            <a:ext cx="2473689" cy="2843672"/>
          </a:xfrm>
          <a:prstGeom prst="rect">
            <a:avLst/>
          </a:prstGeom>
        </p:spPr>
      </p:pic>
      <p:pic>
        <p:nvPicPr>
          <p:cNvPr id="75" name="Picture 74">
            <a:extLst>
              <a:ext uri="{FF2B5EF4-FFF2-40B4-BE49-F238E27FC236}">
                <a16:creationId xmlns:a16="http://schemas.microsoft.com/office/drawing/2014/main" id="{754818A4-5BA9-4B29-FD48-76E68B63AD2A}"/>
              </a:ext>
            </a:extLst>
          </p:cNvPr>
          <p:cNvPicPr>
            <a:picLocks noChangeAspect="1"/>
          </p:cNvPicPr>
          <p:nvPr/>
        </p:nvPicPr>
        <p:blipFill>
          <a:blip r:embed="rId6"/>
          <a:stretch>
            <a:fillRect/>
          </a:stretch>
        </p:blipFill>
        <p:spPr>
          <a:xfrm>
            <a:off x="1519849" y="741775"/>
            <a:ext cx="868654" cy="324552"/>
          </a:xfrm>
          <a:prstGeom prst="rect">
            <a:avLst/>
          </a:prstGeom>
        </p:spPr>
      </p:pic>
      <p:sp>
        <p:nvSpPr>
          <p:cNvPr id="112" name="TextBox 111">
            <a:extLst>
              <a:ext uri="{FF2B5EF4-FFF2-40B4-BE49-F238E27FC236}">
                <a16:creationId xmlns:a16="http://schemas.microsoft.com/office/drawing/2014/main" id="{5EC9FF12-01B3-ABA2-3125-3CE5C71FB40E}"/>
              </a:ext>
            </a:extLst>
          </p:cNvPr>
          <p:cNvSpPr txBox="1"/>
          <p:nvPr/>
        </p:nvSpPr>
        <p:spPr>
          <a:xfrm>
            <a:off x="279384" y="3469981"/>
            <a:ext cx="2145545" cy="900246"/>
          </a:xfrm>
          <a:prstGeom prst="rect">
            <a:avLst/>
          </a:prstGeom>
          <a:noFill/>
        </p:spPr>
        <p:txBody>
          <a:bodyPr wrap="square">
            <a:spAutoFit/>
          </a:bodyPr>
          <a:lstStyle/>
          <a:p>
            <a:r>
              <a:rPr lang="en-GB" sz="1050" dirty="0"/>
              <a:t>11.47% of the holidaymakers indicates a niche yet dedicated group of travellers who specifically seek out photography-focused trips.</a:t>
            </a:r>
          </a:p>
        </p:txBody>
      </p:sp>
      <p:sp>
        <p:nvSpPr>
          <p:cNvPr id="114" name="TextBox 113">
            <a:extLst>
              <a:ext uri="{FF2B5EF4-FFF2-40B4-BE49-F238E27FC236}">
                <a16:creationId xmlns:a16="http://schemas.microsoft.com/office/drawing/2014/main" id="{56E005FC-FC20-E150-E2F5-2A2E37F40DDB}"/>
              </a:ext>
            </a:extLst>
          </p:cNvPr>
          <p:cNvSpPr txBox="1"/>
          <p:nvPr/>
        </p:nvSpPr>
        <p:spPr>
          <a:xfrm>
            <a:off x="2677867" y="3546230"/>
            <a:ext cx="4715294" cy="1061829"/>
          </a:xfrm>
          <a:prstGeom prst="rect">
            <a:avLst/>
          </a:prstGeom>
          <a:noFill/>
        </p:spPr>
        <p:txBody>
          <a:bodyPr wrap="square">
            <a:spAutoFit/>
          </a:bodyPr>
          <a:lstStyle/>
          <a:p>
            <a:r>
              <a:rPr lang="en-GB" sz="1050" dirty="0"/>
              <a:t>The highest traffic for photography holiday activities occurs in the European winter months of January, February, March and December, with a noticeable dip during the summer months, particularly in June.</a:t>
            </a:r>
          </a:p>
          <a:p>
            <a:r>
              <a:rPr lang="en-GB" sz="1050" dirty="0"/>
              <a:t>This seasonality trend is relevant for understanding the peak times for photography holiday activities and can be useful for planning and marketing strategies in the photography tourism industry.</a:t>
            </a:r>
          </a:p>
        </p:txBody>
      </p:sp>
      <p:sp>
        <p:nvSpPr>
          <p:cNvPr id="117" name="TextBox 116">
            <a:extLst>
              <a:ext uri="{FF2B5EF4-FFF2-40B4-BE49-F238E27FC236}">
                <a16:creationId xmlns:a16="http://schemas.microsoft.com/office/drawing/2014/main" id="{83B3773B-197F-224D-7A88-364BEAB4F964}"/>
              </a:ext>
            </a:extLst>
          </p:cNvPr>
          <p:cNvSpPr txBox="1"/>
          <p:nvPr/>
        </p:nvSpPr>
        <p:spPr>
          <a:xfrm>
            <a:off x="7418815" y="1836308"/>
            <a:ext cx="1772572" cy="2839239"/>
          </a:xfrm>
          <a:prstGeom prst="rect">
            <a:avLst/>
          </a:prstGeom>
          <a:noFill/>
        </p:spPr>
        <p:txBody>
          <a:bodyPr wrap="square">
            <a:spAutoFit/>
          </a:bodyPr>
          <a:lstStyle/>
          <a:p>
            <a:r>
              <a:rPr lang="en-GB" sz="1050" dirty="0"/>
              <a:t>94% of the comments were positive, This indicates a high level of satisfaction among photography holidaymakers, suggesting that they have enjoyable and fulfilling experiences during their photography holidays. Such positive feedback is invaluable for tour operators and travel agencies, as it highlights the effectiveness of their services and the overall satisfaction of their customers.</a:t>
            </a:r>
          </a:p>
        </p:txBody>
      </p:sp>
      <p:pic>
        <p:nvPicPr>
          <p:cNvPr id="3" name="Picture 2" descr="A graph showing the number of photography&#10;&#10;Description automatically generated with medium confidence">
            <a:extLst>
              <a:ext uri="{FF2B5EF4-FFF2-40B4-BE49-F238E27FC236}">
                <a16:creationId xmlns:a16="http://schemas.microsoft.com/office/drawing/2014/main" id="{B16A5F73-C1F3-9657-59B0-AE43BDA1F804}"/>
              </a:ext>
            </a:extLst>
          </p:cNvPr>
          <p:cNvPicPr>
            <a:picLocks noChangeAspect="1"/>
          </p:cNvPicPr>
          <p:nvPr/>
        </p:nvPicPr>
        <p:blipFill>
          <a:blip r:embed="rId7"/>
          <a:stretch>
            <a:fillRect/>
          </a:stretch>
        </p:blipFill>
        <p:spPr>
          <a:xfrm>
            <a:off x="2571956" y="404923"/>
            <a:ext cx="4913725" cy="3159951"/>
          </a:xfrm>
          <a:prstGeom prst="rect">
            <a:avLst/>
          </a:prstGeom>
        </p:spPr>
      </p:pic>
      <p:sp>
        <p:nvSpPr>
          <p:cNvPr id="9" name="TextBox 8">
            <a:extLst>
              <a:ext uri="{FF2B5EF4-FFF2-40B4-BE49-F238E27FC236}">
                <a16:creationId xmlns:a16="http://schemas.microsoft.com/office/drawing/2014/main" id="{3BF8BCDD-A832-3158-2794-A3840EAF51E0}"/>
              </a:ext>
            </a:extLst>
          </p:cNvPr>
          <p:cNvSpPr txBox="1"/>
          <p:nvPr/>
        </p:nvSpPr>
        <p:spPr>
          <a:xfrm>
            <a:off x="4000276" y="649397"/>
            <a:ext cx="1309521" cy="215444"/>
          </a:xfrm>
          <a:prstGeom prst="rect">
            <a:avLst/>
          </a:prstGeom>
          <a:noFill/>
        </p:spPr>
        <p:txBody>
          <a:bodyPr wrap="square" rtlCol="0">
            <a:spAutoFit/>
          </a:bodyPr>
          <a:lstStyle/>
          <a:p>
            <a:r>
              <a:rPr lang="en-GB" sz="800" dirty="0">
                <a:solidFill>
                  <a:srgbClr val="333333"/>
                </a:solidFill>
                <a:effectLst/>
                <a:latin typeface="+mn-lt"/>
              </a:rPr>
              <a:t>European winter months</a:t>
            </a:r>
            <a:endParaRPr lang="en-GB" sz="800" dirty="0">
              <a:latin typeface="+mn-lt"/>
            </a:endParaRPr>
          </a:p>
        </p:txBody>
      </p:sp>
      <p:pic>
        <p:nvPicPr>
          <p:cNvPr id="77" name="Picture 76">
            <a:extLst>
              <a:ext uri="{FF2B5EF4-FFF2-40B4-BE49-F238E27FC236}">
                <a16:creationId xmlns:a16="http://schemas.microsoft.com/office/drawing/2014/main" id="{7052D4E9-EA79-43E7-8BAE-140AF6D14D32}"/>
              </a:ext>
            </a:extLst>
          </p:cNvPr>
          <p:cNvPicPr>
            <a:picLocks noChangeAspect="1"/>
          </p:cNvPicPr>
          <p:nvPr/>
        </p:nvPicPr>
        <p:blipFill>
          <a:blip r:embed="rId8"/>
          <a:stretch>
            <a:fillRect/>
          </a:stretch>
        </p:blipFill>
        <p:spPr>
          <a:xfrm>
            <a:off x="5358170" y="878906"/>
            <a:ext cx="858714" cy="1165804"/>
          </a:xfrm>
          <a:prstGeom prst="rect">
            <a:avLst/>
          </a:prstGeom>
        </p:spPr>
      </p:pic>
      <p:cxnSp>
        <p:nvCxnSpPr>
          <p:cNvPr id="30" name="Connector: Elbow 29">
            <a:extLst>
              <a:ext uri="{FF2B5EF4-FFF2-40B4-BE49-F238E27FC236}">
                <a16:creationId xmlns:a16="http://schemas.microsoft.com/office/drawing/2014/main" id="{6CF27A4F-A942-A541-A34B-DBC45938ECD5}"/>
              </a:ext>
            </a:extLst>
          </p:cNvPr>
          <p:cNvCxnSpPr>
            <a:cxnSpLocks/>
            <a:stCxn id="9" idx="3"/>
          </p:cNvCxnSpPr>
          <p:nvPr/>
        </p:nvCxnSpPr>
        <p:spPr>
          <a:xfrm>
            <a:off x="5309797" y="757119"/>
            <a:ext cx="1894990" cy="21831"/>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9F40058-4E41-D362-D883-7CC0765D9B31}"/>
              </a:ext>
            </a:extLst>
          </p:cNvPr>
          <p:cNvCxnSpPr>
            <a:cxnSpLocks/>
          </p:cNvCxnSpPr>
          <p:nvPr/>
        </p:nvCxnSpPr>
        <p:spPr>
          <a:xfrm rot="10800000" flipV="1">
            <a:off x="2963394" y="811233"/>
            <a:ext cx="1036882" cy="79198"/>
          </a:xfrm>
          <a:prstGeom prst="bentConnector3">
            <a:avLst>
              <a:gd name="adj1" fmla="val 4020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B95F6B9-0E7C-3394-5CA6-9E1EC26106EF}"/>
              </a:ext>
            </a:extLst>
          </p:cNvPr>
          <p:cNvCxnSpPr>
            <a:cxnSpLocks/>
          </p:cNvCxnSpPr>
          <p:nvPr/>
        </p:nvCxnSpPr>
        <p:spPr>
          <a:xfrm rot="10800000">
            <a:off x="3340040" y="734065"/>
            <a:ext cx="660236" cy="7710"/>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07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1298E029-7921-4A32-ACCD-FDD8598AA565}"/>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descr="An animal walking in a grassy field by a body of water&#10;&#10;Description automatically generated">
            <a:extLst>
              <a:ext uri="{FF2B5EF4-FFF2-40B4-BE49-F238E27FC236}">
                <a16:creationId xmlns:a16="http://schemas.microsoft.com/office/drawing/2014/main" id="{F5065632-42A7-BD92-0DF0-AB9437CDDAAE}"/>
              </a:ext>
            </a:extLst>
          </p:cNvPr>
          <p:cNvPicPr>
            <a:picLocks noChangeAspect="1"/>
          </p:cNvPicPr>
          <p:nvPr/>
        </p:nvPicPr>
        <p:blipFill>
          <a:blip r:embed="rId4"/>
          <a:stretch>
            <a:fillRect/>
          </a:stretch>
        </p:blipFill>
        <p:spPr>
          <a:xfrm>
            <a:off x="71035" y="53064"/>
            <a:ext cx="9001930" cy="5037349"/>
          </a:xfrm>
          <a:prstGeom prst="rect">
            <a:avLst/>
          </a:prstGeom>
        </p:spPr>
      </p:pic>
      <p:sp>
        <p:nvSpPr>
          <p:cNvPr id="719" name="Google Shape;719;p48"/>
          <p:cNvSpPr txBox="1">
            <a:spLocks noGrp="1"/>
          </p:cNvSpPr>
          <p:nvPr>
            <p:ph type="body" idx="1"/>
          </p:nvPr>
        </p:nvSpPr>
        <p:spPr>
          <a:xfrm>
            <a:off x="106553" y="562338"/>
            <a:ext cx="9001930" cy="28085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latin typeface="+mn-lt"/>
              </a:rPr>
              <a:t>Overall, the data supports the hypothesis that there is a significant demand for photography holidays in Sri Lanka, with holidaymakers engaging in specific photo related activities, visiting popular locations, and a substantial portion being repeat visitors. </a:t>
            </a:r>
          </a:p>
          <a:p>
            <a:pPr marL="0" lvl="0" indent="0" algn="l" rtl="0">
              <a:spcBef>
                <a:spcPts val="0"/>
              </a:spcBef>
              <a:spcAft>
                <a:spcPts val="0"/>
              </a:spcAft>
              <a:buNone/>
            </a:pPr>
            <a:endParaRPr lang="en-GB" sz="1800" b="1" dirty="0">
              <a:solidFill>
                <a:schemeClr val="tx1"/>
              </a:solidFill>
              <a:latin typeface="+mn-lt"/>
            </a:endParaRPr>
          </a:p>
          <a:p>
            <a:pPr marL="0" lvl="0" indent="0" algn="l" rtl="0">
              <a:spcBef>
                <a:spcPts val="0"/>
              </a:spcBef>
              <a:spcAft>
                <a:spcPts val="0"/>
              </a:spcAft>
              <a:buNone/>
            </a:pPr>
            <a:r>
              <a:rPr lang="en-GB" sz="1800" b="1" dirty="0">
                <a:solidFill>
                  <a:schemeClr val="tx1"/>
                </a:solidFill>
                <a:latin typeface="+mn-lt"/>
              </a:rPr>
              <a:t>This insight can help tourism operators better tailor their offerings to meet the needs and interests of photography enthusiasts. </a:t>
            </a:r>
          </a:p>
        </p:txBody>
      </p:sp>
      <p:sp>
        <p:nvSpPr>
          <p:cNvPr id="718" name="Google Shape;718;p48"/>
          <p:cNvSpPr txBox="1">
            <a:spLocks noGrp="1"/>
          </p:cNvSpPr>
          <p:nvPr>
            <p:ph type="title"/>
          </p:nvPr>
        </p:nvSpPr>
        <p:spPr>
          <a:xfrm>
            <a:off x="71035" y="76334"/>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ea typeface="Nunito Sans"/>
                <a:cs typeface="Nunito Sans"/>
                <a:sym typeface="Nunito Sans"/>
              </a:rPr>
              <a:t>Summary Conclusions</a:t>
            </a:r>
            <a:endParaRPr sz="2800" dirty="0">
              <a:latin typeface="+mn-lt"/>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33CCF5F0-BC54-CACB-A210-782ED28DAC80}"/>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ACC0F00A-9D11-97C3-1BBE-4DA489001249}"/>
              </a:ext>
            </a:extLst>
          </p:cNvPr>
          <p:cNvPicPr>
            <a:picLocks noChangeAspect="1"/>
          </p:cNvPicPr>
          <p:nvPr/>
        </p:nvPicPr>
        <p:blipFill>
          <a:blip r:embed="rId4">
            <a:alphaModFix/>
          </a:blip>
          <a:srcRect/>
          <a:stretch/>
        </p:blipFill>
        <p:spPr>
          <a:xfrm>
            <a:off x="55536" y="44403"/>
            <a:ext cx="9032928" cy="5054694"/>
          </a:xfrm>
          <a:prstGeom prst="rect">
            <a:avLst/>
          </a:prstGeom>
        </p:spPr>
      </p:pic>
      <p:sp>
        <p:nvSpPr>
          <p:cNvPr id="724" name="Google Shape;724;p49"/>
          <p:cNvSpPr txBox="1">
            <a:spLocks noGrp="1"/>
          </p:cNvSpPr>
          <p:nvPr>
            <p:ph type="title"/>
          </p:nvPr>
        </p:nvSpPr>
        <p:spPr>
          <a:xfrm>
            <a:off x="78783" y="74908"/>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j-lt"/>
                <a:ea typeface="Nunito Sans"/>
                <a:cs typeface="Nunito Sans"/>
                <a:sym typeface="Nunito Sans"/>
              </a:rPr>
              <a:t>Key Learnings</a:t>
            </a:r>
            <a:endParaRPr sz="2800" dirty="0">
              <a:latin typeface="+mj-lt"/>
              <a:ea typeface="Nunito Sans"/>
              <a:cs typeface="Nunito Sans"/>
              <a:sym typeface="Nunito Sans"/>
            </a:endParaRPr>
          </a:p>
        </p:txBody>
      </p:sp>
      <p:sp>
        <p:nvSpPr>
          <p:cNvPr id="725" name="Google Shape;725;p49"/>
          <p:cNvSpPr txBox="1">
            <a:spLocks noGrp="1"/>
          </p:cNvSpPr>
          <p:nvPr>
            <p:ph type="body" idx="1"/>
          </p:nvPr>
        </p:nvSpPr>
        <p:spPr>
          <a:xfrm>
            <a:off x="78783" y="2114901"/>
            <a:ext cx="8840492" cy="1291902"/>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800" b="1" dirty="0">
                <a:solidFill>
                  <a:schemeClr val="bg1"/>
                </a:solidFill>
                <a:latin typeface="+mn-lt"/>
                <a:ea typeface="Nunito Sans"/>
                <a:cs typeface="Nunito Sans"/>
                <a:sym typeface="Nunito Sans"/>
              </a:rPr>
              <a:t>From the next version, categories such as ‘Relaxing’ and ‘Biking and cycling’ will be removed from photography holiday activities.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734"/>
        <p:cNvGrpSpPr/>
        <p:nvPr/>
      </p:nvGrpSpPr>
      <p:grpSpPr>
        <a:xfrm>
          <a:off x="0" y="0"/>
          <a:ext cx="0" cy="0"/>
          <a:chOff x="0" y="0"/>
          <a:chExt cx="0" cy="0"/>
        </a:xfrm>
      </p:grpSpPr>
      <p:pic>
        <p:nvPicPr>
          <p:cNvPr id="3" name="Picture 2">
            <a:extLst>
              <a:ext uri="{FF2B5EF4-FFF2-40B4-BE49-F238E27FC236}">
                <a16:creationId xmlns:a16="http://schemas.microsoft.com/office/drawing/2014/main" id="{410362AE-7EBF-AB28-22D8-DA3EFCD575CB}"/>
              </a:ext>
            </a:extLst>
          </p:cNvPr>
          <p:cNvPicPr>
            <a:picLocks noChangeAspect="1"/>
          </p:cNvPicPr>
          <p:nvPr/>
        </p:nvPicPr>
        <p:blipFill>
          <a:blip r:embed="rId3"/>
          <a:srcRect/>
          <a:stretch/>
        </p:blipFill>
        <p:spPr>
          <a:xfrm>
            <a:off x="0" y="13325"/>
            <a:ext cx="9144000" cy="5116849"/>
          </a:xfrm>
          <a:prstGeom prst="rect">
            <a:avLst/>
          </a:prstGeom>
        </p:spPr>
      </p:pic>
      <p:sp>
        <p:nvSpPr>
          <p:cNvPr id="735" name="Google Shape;735;p51"/>
          <p:cNvSpPr txBox="1">
            <a:spLocks noGrp="1"/>
          </p:cNvSpPr>
          <p:nvPr>
            <p:ph type="title"/>
          </p:nvPr>
        </p:nvSpPr>
        <p:spPr>
          <a:xfrm>
            <a:off x="1013232" y="1311298"/>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Appendix</a:t>
            </a:r>
            <a:endParaRPr b="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DFD12174-8DF4-EFEC-8739-9CAF7117FA7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D4B5C1-8D64-D7E1-195E-F8756C3B1DAC}"/>
              </a:ext>
            </a:extLst>
          </p:cNvPr>
          <p:cNvPicPr>
            <a:picLocks noChangeAspect="1"/>
          </p:cNvPicPr>
          <p:nvPr/>
        </p:nvPicPr>
        <p:blipFill>
          <a:blip r:embed="rId3"/>
          <a:stretch>
            <a:fillRect/>
          </a:stretch>
        </p:blipFill>
        <p:spPr>
          <a:xfrm>
            <a:off x="-5842" y="26650"/>
            <a:ext cx="9144000" cy="5116850"/>
          </a:xfrm>
          <a:prstGeom prst="rect">
            <a:avLst/>
          </a:prstGeom>
        </p:spPr>
      </p:pic>
      <p:sp>
        <p:nvSpPr>
          <p:cNvPr id="730" name="Google Shape;730;p50">
            <a:extLst>
              <a:ext uri="{FF2B5EF4-FFF2-40B4-BE49-F238E27FC236}">
                <a16:creationId xmlns:a16="http://schemas.microsoft.com/office/drawing/2014/main" id="{3F095D4A-2E02-77FE-07A9-E8118B0B78AE}"/>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Source</a:t>
            </a:r>
            <a:r>
              <a:rPr lang="en-US" b="0" baseline="0" dirty="0"/>
              <a:t> Data</a:t>
            </a:r>
            <a:endParaRPr b="0" dirty="0"/>
          </a:p>
        </p:txBody>
      </p:sp>
      <p:graphicFrame>
        <p:nvGraphicFramePr>
          <p:cNvPr id="2" name="Table 1">
            <a:extLst>
              <a:ext uri="{FF2B5EF4-FFF2-40B4-BE49-F238E27FC236}">
                <a16:creationId xmlns:a16="http://schemas.microsoft.com/office/drawing/2014/main" id="{89627C1F-3D0F-F5E9-12BD-1D5AC0739BDF}"/>
              </a:ext>
            </a:extLst>
          </p:cNvPr>
          <p:cNvGraphicFramePr>
            <a:graphicFrameLocks noGrp="1"/>
          </p:cNvGraphicFramePr>
          <p:nvPr>
            <p:extLst>
              <p:ext uri="{D42A27DB-BD31-4B8C-83A1-F6EECF244321}">
                <p14:modId xmlns:p14="http://schemas.microsoft.com/office/powerpoint/2010/main" val="3285592471"/>
              </p:ext>
            </p:extLst>
          </p:nvPr>
        </p:nvGraphicFramePr>
        <p:xfrm>
          <a:off x="294469" y="832840"/>
          <a:ext cx="8198605" cy="2316040"/>
        </p:xfrm>
        <a:graphic>
          <a:graphicData uri="http://schemas.openxmlformats.org/drawingml/2006/table">
            <a:tbl>
              <a:tblPr/>
              <a:tblGrid>
                <a:gridCol w="548860">
                  <a:extLst>
                    <a:ext uri="{9D8B030D-6E8A-4147-A177-3AD203B41FA5}">
                      <a16:colId xmlns:a16="http://schemas.microsoft.com/office/drawing/2014/main" val="526823506"/>
                    </a:ext>
                  </a:extLst>
                </a:gridCol>
                <a:gridCol w="476218">
                  <a:extLst>
                    <a:ext uri="{9D8B030D-6E8A-4147-A177-3AD203B41FA5}">
                      <a16:colId xmlns:a16="http://schemas.microsoft.com/office/drawing/2014/main" val="415230989"/>
                    </a:ext>
                  </a:extLst>
                </a:gridCol>
                <a:gridCol w="435860">
                  <a:extLst>
                    <a:ext uri="{9D8B030D-6E8A-4147-A177-3AD203B41FA5}">
                      <a16:colId xmlns:a16="http://schemas.microsoft.com/office/drawing/2014/main" val="3057715042"/>
                    </a:ext>
                  </a:extLst>
                </a:gridCol>
                <a:gridCol w="381377">
                  <a:extLst>
                    <a:ext uri="{9D8B030D-6E8A-4147-A177-3AD203B41FA5}">
                      <a16:colId xmlns:a16="http://schemas.microsoft.com/office/drawing/2014/main" val="8967771"/>
                    </a:ext>
                  </a:extLst>
                </a:gridCol>
                <a:gridCol w="395503">
                  <a:extLst>
                    <a:ext uri="{9D8B030D-6E8A-4147-A177-3AD203B41FA5}">
                      <a16:colId xmlns:a16="http://schemas.microsoft.com/office/drawing/2014/main" val="2357514559"/>
                    </a:ext>
                  </a:extLst>
                </a:gridCol>
                <a:gridCol w="363217">
                  <a:extLst>
                    <a:ext uri="{9D8B030D-6E8A-4147-A177-3AD203B41FA5}">
                      <a16:colId xmlns:a16="http://schemas.microsoft.com/office/drawing/2014/main" val="3977701383"/>
                    </a:ext>
                  </a:extLst>
                </a:gridCol>
                <a:gridCol w="419717">
                  <a:extLst>
                    <a:ext uri="{9D8B030D-6E8A-4147-A177-3AD203B41FA5}">
                      <a16:colId xmlns:a16="http://schemas.microsoft.com/office/drawing/2014/main" val="2944139915"/>
                    </a:ext>
                  </a:extLst>
                </a:gridCol>
                <a:gridCol w="355145">
                  <a:extLst>
                    <a:ext uri="{9D8B030D-6E8A-4147-A177-3AD203B41FA5}">
                      <a16:colId xmlns:a16="http://schemas.microsoft.com/office/drawing/2014/main" val="3849019991"/>
                    </a:ext>
                  </a:extLst>
                </a:gridCol>
                <a:gridCol w="454022">
                  <a:extLst>
                    <a:ext uri="{9D8B030D-6E8A-4147-A177-3AD203B41FA5}">
                      <a16:colId xmlns:a16="http://schemas.microsoft.com/office/drawing/2014/main" val="2280769857"/>
                    </a:ext>
                  </a:extLst>
                </a:gridCol>
                <a:gridCol w="284519">
                  <a:extLst>
                    <a:ext uri="{9D8B030D-6E8A-4147-A177-3AD203B41FA5}">
                      <a16:colId xmlns:a16="http://schemas.microsoft.com/office/drawing/2014/main" val="1742809809"/>
                    </a:ext>
                  </a:extLst>
                </a:gridCol>
                <a:gridCol w="387430">
                  <a:extLst>
                    <a:ext uri="{9D8B030D-6E8A-4147-A177-3AD203B41FA5}">
                      <a16:colId xmlns:a16="http://schemas.microsoft.com/office/drawing/2014/main" val="895336225"/>
                    </a:ext>
                  </a:extLst>
                </a:gridCol>
                <a:gridCol w="379359">
                  <a:extLst>
                    <a:ext uri="{9D8B030D-6E8A-4147-A177-3AD203B41FA5}">
                      <a16:colId xmlns:a16="http://schemas.microsoft.com/office/drawing/2014/main" val="3752455514"/>
                    </a:ext>
                  </a:extLst>
                </a:gridCol>
                <a:gridCol w="3317378">
                  <a:extLst>
                    <a:ext uri="{9D8B030D-6E8A-4147-A177-3AD203B41FA5}">
                      <a16:colId xmlns:a16="http://schemas.microsoft.com/office/drawing/2014/main" val="1909277301"/>
                    </a:ext>
                  </a:extLst>
                </a:gridCol>
              </a:tblGrid>
              <a:tr h="290934">
                <a:tc>
                  <a:txBody>
                    <a:bodyPr/>
                    <a:lstStyle/>
                    <a:p>
                      <a:pPr algn="l" fontAlgn="t"/>
                      <a:r>
                        <a:rPr lang="en-GB" sz="600" b="1" i="0" u="none" strike="noStrike" dirty="0" err="1">
                          <a:solidFill>
                            <a:srgbClr val="000000"/>
                          </a:solidFill>
                          <a:effectLst/>
                          <a:latin typeface="Aptos Narrow" panose="020B0004020202020204" pitchFamily="34" charset="0"/>
                        </a:rPr>
                        <a:t>Located_City</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Location_Type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User_ID</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User_Contributions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err="1">
                          <a:solidFill>
                            <a:srgbClr val="000000"/>
                          </a:solidFill>
                          <a:effectLst/>
                          <a:latin typeface="Aptos Narrow" panose="020B0004020202020204" pitchFamily="34" charset="0"/>
                        </a:rPr>
                        <a:t>Travel_Date</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Published_Date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Rating</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Helpful_Votes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Title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a:solidFill>
                            <a:srgbClr val="000000"/>
                          </a:solidFill>
                          <a:effectLst/>
                          <a:latin typeface="Aptos Narrow" panose="020B0004020202020204" pitchFamily="34" charset="0"/>
                        </a:rPr>
                        <a:t>Text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52930627"/>
                  </a:ext>
                </a:extLst>
              </a:tr>
              <a:tr h="383629">
                <a:tc>
                  <a:txBody>
                    <a:bodyPr/>
                    <a:lstStyle/>
                    <a:p>
                      <a:pPr algn="l" fontAlgn="t"/>
                      <a:r>
                        <a:rPr lang="en-GB" sz="600" b="0" i="0" u="none" strike="noStrike">
                          <a:solidFill>
                            <a:srgbClr val="000000"/>
                          </a:solidFill>
                          <a:effectLst/>
                          <a:latin typeface="Aptos Narrow" panose="020B0004020202020204" pitchFamily="34" charset="0"/>
                        </a:rPr>
                        <a:t>Hikkaduwa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Hikkaduwa, Galle District, Southern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Beaches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511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Wangaratta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658</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2018-10-05T21:16:36-04:00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beach</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A lovely stretch of beach with some evidence of tsunami still present. Great </a:t>
                      </a:r>
                      <a:r>
                        <a:rPr lang="en-GB" sz="900" b="1" i="0" u="none" strike="noStrike" dirty="0">
                          <a:solidFill>
                            <a:srgbClr val="000000"/>
                          </a:solidFill>
                          <a:effectLst/>
                          <a:latin typeface="Aptos Narrow" panose="020B0004020202020204" pitchFamily="34" charset="0"/>
                        </a:rPr>
                        <a:t>photography</a:t>
                      </a:r>
                      <a:r>
                        <a:rPr lang="en-GB" sz="600" b="0" i="0" u="none" strike="noStrike" dirty="0">
                          <a:solidFill>
                            <a:srgbClr val="000000"/>
                          </a:solidFill>
                          <a:effectLst/>
                          <a:latin typeface="Aptos Narrow" panose="020B0004020202020204" pitchFamily="34" charset="0"/>
                        </a:rPr>
                        <a:t> </a:t>
                      </a:r>
                      <a:r>
                        <a:rPr lang="en-GB" sz="600" b="0" i="0" u="none" strike="noStrike" dirty="0" err="1">
                          <a:solidFill>
                            <a:srgbClr val="000000"/>
                          </a:solidFill>
                          <a:effectLst/>
                          <a:latin typeface="Aptos Narrow" panose="020B0004020202020204" pitchFamily="34" charset="0"/>
                        </a:rPr>
                        <a:t>opportunties</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872987"/>
                  </a:ext>
                </a:extLst>
              </a:tr>
              <a:tr h="271234">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2176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Mumbai, India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en_IN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2019-01-02T22:39:13-05:00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scenic lake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scenic lake with great water sports activities that makes for a great place to spend a few hours and </a:t>
                      </a:r>
                      <a:r>
                        <a:rPr lang="en-GB" sz="600" b="1" i="0" u="none" strike="noStrike" dirty="0">
                          <a:solidFill>
                            <a:srgbClr val="000000"/>
                          </a:solidFill>
                          <a:effectLst/>
                          <a:latin typeface="Aptos Narrow" panose="020B0004020202020204" pitchFamily="34" charset="0"/>
                        </a:rPr>
                        <a:t>click</a:t>
                      </a:r>
                      <a:r>
                        <a:rPr lang="en-GB" sz="600" b="0" i="0" u="none" strike="noStrike" dirty="0">
                          <a:solidFill>
                            <a:srgbClr val="000000"/>
                          </a:solidFill>
                          <a:effectLst/>
                          <a:latin typeface="Aptos Narrow" panose="020B0004020202020204" pitchFamily="34" charset="0"/>
                        </a:rPr>
                        <a:t> great</a:t>
                      </a:r>
                      <a:r>
                        <a:rPr lang="en-GB" sz="900" b="0"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photographs</a:t>
                      </a:r>
                      <a:r>
                        <a:rPr lang="en-GB" sz="900" b="0" i="0" u="none" strike="noStrike" dirty="0">
                          <a:solidFill>
                            <a:srgbClr val="000000"/>
                          </a:solidFill>
                          <a:effectLst/>
                          <a:latin typeface="Aptos Narrow" panose="020B0004020202020204" pitchFamily="34" charset="0"/>
                        </a:rPr>
                        <a:t>!</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467960"/>
                  </a:ext>
                </a:extLst>
              </a:tr>
              <a:tr h="360867">
                <a:tc>
                  <a:txBody>
                    <a:bodyPr/>
                    <a:lstStyle/>
                    <a:p>
                      <a:pPr algn="l" fontAlgn="t"/>
                      <a:r>
                        <a:rPr lang="en-GB" sz="600" b="0" i="0" u="none" strike="noStrike">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Selby, United Kingdom</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72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2019-04-05T00:49:36-04:00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Ok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lake is pretty but not spectacular. We walked around some of it but to be honest I didn't find many views that warranted taking a </a:t>
                      </a:r>
                      <a:r>
                        <a:rPr lang="en-GB" sz="900" b="1" i="0" u="none" strike="noStrike" dirty="0">
                          <a:solidFill>
                            <a:srgbClr val="000000"/>
                          </a:solidFill>
                          <a:effectLst/>
                          <a:latin typeface="Aptos Narrow" panose="020B0004020202020204" pitchFamily="34" charset="0"/>
                        </a:rPr>
                        <a:t>photo</a:t>
                      </a:r>
                      <a:r>
                        <a:rPr lang="en-GB" sz="600" b="0" i="0" u="none" strike="noStrike" dirty="0">
                          <a:solidFill>
                            <a:srgbClr val="000000"/>
                          </a:solidFill>
                          <a:effectLst/>
                          <a:latin typeface="Aptos Narrow" panose="020B0004020202020204" pitchFamily="34" charset="0"/>
                        </a:rPr>
                        <a:t> - and I'm always</a:t>
                      </a:r>
                      <a:r>
                        <a:rPr lang="en-GB" sz="600" b="1"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snap</a:t>
                      </a:r>
                      <a:r>
                        <a:rPr lang="en-GB" sz="600" b="0" i="0" u="none" strike="noStrike" dirty="0">
                          <a:solidFill>
                            <a:srgbClr val="000000"/>
                          </a:solidFill>
                          <a:effectLst/>
                          <a:latin typeface="Aptos Narrow" panose="020B0004020202020204" pitchFamily="34" charset="0"/>
                        </a:rPr>
                        <a:t> happy! However if you're visiting Kandy it's quite pleasant for a stroll.</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461000"/>
                  </a:ext>
                </a:extLst>
              </a:tr>
              <a:tr h="360030">
                <a:tc>
                  <a:txBody>
                    <a:bodyPr/>
                    <a:lstStyle/>
                    <a:p>
                      <a:pPr algn="l" fontAlgn="t"/>
                      <a:r>
                        <a:rPr lang="en-GB" sz="600" b="0" i="0" u="none" strike="noStrike" dirty="0">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s-ES" sz="600" b="0" i="0" u="none" strike="noStrike">
                          <a:solidFill>
                            <a:srgbClr val="000000"/>
                          </a:solidFill>
                          <a:effectLst/>
                          <a:latin typeface="Aptos Narrow" panose="020B0004020202020204" pitchFamily="34" charset="0"/>
                        </a:rPr>
                        <a:t>Dibba Al Bay Ah, Oman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162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2019-04-04T06:54:02-04:00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To know more about kandy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lake, as I heard from the local people it��s holy as it��s connected to the Temple of the Sacred Tooth Relic. Cozy place, a lot of people walking around. Close to the local market. One of the</a:t>
                      </a:r>
                      <a:r>
                        <a:rPr lang="en-GB" sz="600" b="1" i="0" u="none" strike="noStrike" dirty="0">
                          <a:solidFill>
                            <a:srgbClr val="000000"/>
                          </a:solidFill>
                          <a:effectLst/>
                          <a:latin typeface="Aptos Narrow" panose="020B0004020202020204" pitchFamily="34" charset="0"/>
                        </a:rPr>
                        <a:t> place to have </a:t>
                      </a:r>
                      <a:r>
                        <a:rPr lang="en-GB" sz="900" b="1" i="0" u="none" strike="noStrike" dirty="0">
                          <a:solidFill>
                            <a:srgbClr val="000000"/>
                          </a:solidFill>
                          <a:effectLst/>
                          <a:latin typeface="Aptos Narrow" panose="020B0004020202020204" pitchFamily="34" charset="0"/>
                        </a:rPr>
                        <a:t>pictures</a:t>
                      </a:r>
                      <a:r>
                        <a:rPr lang="en-GB" sz="600" b="0" i="0" u="none" strike="noStrike" dirty="0">
                          <a:solidFill>
                            <a:srgbClr val="000000"/>
                          </a:solidFill>
                          <a:effectLst/>
                          <a:latin typeface="Aptos Narrow" panose="020B0004020202020204" pitchFamily="34" charset="0"/>
                        </a:rPr>
                        <a: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6052135"/>
                  </a:ext>
                </a:extLst>
              </a:tr>
              <a:tr h="620658">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Farms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User 2752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Doha, Qatar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2018-12-05T07:30:12-05:00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Very informative and good views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guide for The tea factory Mr. Abdullah was very good and proficient. He covered all the details related to tea processing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Later </a:t>
                      </a:r>
                      <a:r>
                        <a:rPr lang="en-GB" sz="800" b="1" i="0" u="none" strike="noStrike" dirty="0">
                          <a:solidFill>
                            <a:srgbClr val="000000"/>
                          </a:solidFill>
                          <a:effectLst/>
                          <a:latin typeface="Aptos Narrow" panose="020B0004020202020204" pitchFamily="34" charset="0"/>
                        </a:rPr>
                        <a:t>we took some </a:t>
                      </a:r>
                      <a:r>
                        <a:rPr lang="en-GB" sz="900" b="1" i="0" u="none" strike="noStrike" dirty="0">
                          <a:solidFill>
                            <a:srgbClr val="000000"/>
                          </a:solidFill>
                          <a:effectLst/>
                          <a:latin typeface="Aptos Narrow" panose="020B0004020202020204" pitchFamily="34" charset="0"/>
                        </a:rPr>
                        <a:t>snaps</a:t>
                      </a:r>
                      <a:r>
                        <a:rPr lang="en-GB" sz="600" b="0" i="0" u="none" strike="noStrike" dirty="0">
                          <a:solidFill>
                            <a:srgbClr val="000000"/>
                          </a:solidFill>
                          <a:effectLst/>
                          <a:latin typeface="Aptos Narrow" panose="020B0004020202020204" pitchFamily="34" charset="0"/>
                        </a:rPr>
                        <a:t> of spectacular views from tea estate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On return they provide a complementary black tea and restaurant is good with few simple eateries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Overall a not to be missed experience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3387175"/>
                  </a:ext>
                </a:extLst>
              </a:tr>
            </a:tbl>
          </a:graphicData>
        </a:graphic>
      </p:graphicFrame>
      <p:sp>
        <p:nvSpPr>
          <p:cNvPr id="5" name="TextBox 4">
            <a:extLst>
              <a:ext uri="{FF2B5EF4-FFF2-40B4-BE49-F238E27FC236}">
                <a16:creationId xmlns:a16="http://schemas.microsoft.com/office/drawing/2014/main" id="{EAD9D993-3527-3523-78F5-C39B365B7142}"/>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0719C02E-A880-13C0-66AF-CCB7E09057D6}"/>
              </a:ext>
            </a:extLst>
          </p:cNvPr>
          <p:cNvSpPr txBox="1"/>
          <p:nvPr/>
        </p:nvSpPr>
        <p:spPr>
          <a:xfrm>
            <a:off x="209228" y="471121"/>
            <a:ext cx="8084272" cy="307777"/>
          </a:xfrm>
          <a:prstGeom prst="rect">
            <a:avLst/>
          </a:prstGeom>
          <a:noFill/>
        </p:spPr>
        <p:txBody>
          <a:bodyPr wrap="square" rtlCol="0">
            <a:spAutoFit/>
          </a:bodyPr>
          <a:lstStyle/>
          <a:p>
            <a:r>
              <a:rPr lang="en-GB" b="1" dirty="0">
                <a:solidFill>
                  <a:schemeClr val="tx1"/>
                </a:solidFill>
                <a:latin typeface="+mn-lt"/>
              </a:rPr>
              <a:t>P</a:t>
            </a:r>
            <a:r>
              <a:rPr lang="en-GB" sz="1400" b="1" dirty="0">
                <a:solidFill>
                  <a:schemeClr val="tx1"/>
                </a:solidFill>
                <a:effectLst/>
                <a:latin typeface="+mn-lt"/>
              </a:rPr>
              <a:t>ublicly available dataset and selecting photography holidays</a:t>
            </a:r>
            <a:r>
              <a:rPr lang="en-GB" b="1" dirty="0">
                <a:solidFill>
                  <a:schemeClr val="tx1"/>
                </a:solidFill>
                <a:latin typeface="+mn-lt"/>
              </a:rPr>
              <a:t> </a:t>
            </a:r>
            <a:r>
              <a:rPr lang="en-GB" sz="1400" b="1" dirty="0">
                <a:solidFill>
                  <a:schemeClr val="tx1"/>
                </a:solidFill>
                <a:effectLst/>
                <a:latin typeface="+mn-lt"/>
              </a:rPr>
              <a:t>from comments.</a:t>
            </a:r>
            <a:endParaRPr lang="en-GB" dirty="0"/>
          </a:p>
        </p:txBody>
      </p:sp>
      <p:sp>
        <p:nvSpPr>
          <p:cNvPr id="6" name="TextBox 5">
            <a:extLst>
              <a:ext uri="{FF2B5EF4-FFF2-40B4-BE49-F238E27FC236}">
                <a16:creationId xmlns:a16="http://schemas.microsoft.com/office/drawing/2014/main" id="{BB763E1E-324A-8DFC-4822-FA2C5F2D4803}"/>
              </a:ext>
            </a:extLst>
          </p:cNvPr>
          <p:cNvSpPr txBox="1"/>
          <p:nvPr/>
        </p:nvSpPr>
        <p:spPr>
          <a:xfrm>
            <a:off x="395207" y="4153012"/>
            <a:ext cx="6370655" cy="307777"/>
          </a:xfrm>
          <a:prstGeom prst="rect">
            <a:avLst/>
          </a:prstGeom>
          <a:noFill/>
        </p:spPr>
        <p:txBody>
          <a:bodyPr wrap="none" rtlCol="0">
            <a:spAutoFit/>
          </a:bodyPr>
          <a:lstStyle/>
          <a:p>
            <a:r>
              <a:rPr lang="en-US" sz="1400" dirty="0">
                <a:latin typeface="+mn-lt"/>
                <a:ea typeface="Proxima Nova"/>
                <a:cs typeface="Proxima Nova"/>
                <a:sym typeface="Proxima Nova"/>
              </a:rPr>
              <a:t>Link to the source dataset  </a:t>
            </a:r>
            <a:r>
              <a:rPr lang="en-US" sz="1400" dirty="0">
                <a:latin typeface="+mn-lt"/>
                <a:ea typeface="Proxima Nova"/>
                <a:cs typeface="Proxima Nova"/>
                <a:sym typeface="Proxima Nova"/>
                <a:hlinkClick r:id="rId4"/>
              </a:rPr>
              <a:t>https://data.mendeley.com/datasets/2nbvx5m4hs/1</a:t>
            </a:r>
            <a:endParaRPr lang="en-GB" dirty="0"/>
          </a:p>
        </p:txBody>
      </p:sp>
    </p:spTree>
    <p:extLst>
      <p:ext uri="{BB962C8B-B14F-4D97-AF65-F5344CB8AC3E}">
        <p14:creationId xmlns:p14="http://schemas.microsoft.com/office/powerpoint/2010/main" val="200922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C7FF9A85-2EB6-B1CF-E2EE-020C12A631BF}"/>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58B831BE-383E-0A21-BA30-DAD6314849C5}"/>
              </a:ext>
            </a:extLst>
          </p:cNvPr>
          <p:cNvPicPr>
            <a:picLocks noChangeAspect="1"/>
          </p:cNvPicPr>
          <p:nvPr/>
        </p:nvPicPr>
        <p:blipFill>
          <a:blip r:embed="rId3"/>
          <a:stretch>
            <a:fillRect/>
          </a:stretch>
        </p:blipFill>
        <p:spPr>
          <a:xfrm>
            <a:off x="0" y="11872"/>
            <a:ext cx="9144000" cy="5116850"/>
          </a:xfrm>
          <a:prstGeom prst="rect">
            <a:avLst/>
          </a:prstGeom>
        </p:spPr>
      </p:pic>
      <p:sp>
        <p:nvSpPr>
          <p:cNvPr id="730" name="Google Shape;730;p50">
            <a:extLst>
              <a:ext uri="{FF2B5EF4-FFF2-40B4-BE49-F238E27FC236}">
                <a16:creationId xmlns:a16="http://schemas.microsoft.com/office/drawing/2014/main" id="{E312FECD-E88C-644F-581A-78836641C040}"/>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Country</a:t>
            </a:r>
            <a:r>
              <a:rPr lang="en-US" b="0" baseline="0" dirty="0"/>
              <a:t> table</a:t>
            </a:r>
            <a:endParaRPr b="0" dirty="0"/>
          </a:p>
        </p:txBody>
      </p:sp>
      <p:sp>
        <p:nvSpPr>
          <p:cNvPr id="5" name="TextBox 4">
            <a:extLst>
              <a:ext uri="{FF2B5EF4-FFF2-40B4-BE49-F238E27FC236}">
                <a16:creationId xmlns:a16="http://schemas.microsoft.com/office/drawing/2014/main" id="{5644DE54-A9F3-984B-28DA-1541A5A888B5}"/>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4" name="Object 3">
            <a:extLst>
              <a:ext uri="{FF2B5EF4-FFF2-40B4-BE49-F238E27FC236}">
                <a16:creationId xmlns:a16="http://schemas.microsoft.com/office/drawing/2014/main" id="{1FFA78B5-EDBF-5773-5249-C7DE3535E836}"/>
              </a:ext>
            </a:extLst>
          </p:cNvPr>
          <p:cNvGraphicFramePr>
            <a:graphicFrameLocks noChangeAspect="1"/>
          </p:cNvGraphicFramePr>
          <p:nvPr>
            <p:extLst>
              <p:ext uri="{D42A27DB-BD31-4B8C-83A1-F6EECF244321}">
                <p14:modId xmlns:p14="http://schemas.microsoft.com/office/powerpoint/2010/main" val="3141334273"/>
              </p:ext>
            </p:extLst>
          </p:nvPr>
        </p:nvGraphicFramePr>
        <p:xfrm>
          <a:off x="3464570" y="1327641"/>
          <a:ext cx="2755900" cy="3190875"/>
        </p:xfrm>
        <a:graphic>
          <a:graphicData uri="http://schemas.openxmlformats.org/presentationml/2006/ole">
            <mc:AlternateContent xmlns:mc="http://schemas.openxmlformats.org/markup-compatibility/2006">
              <mc:Choice xmlns:v="urn:schemas-microsoft-com:vml" Requires="v">
                <p:oleObj name="Worksheet" r:id="rId4" imgW="4581370" imgH="5419789" progId="Excel.Sheet.12">
                  <p:embed/>
                </p:oleObj>
              </mc:Choice>
              <mc:Fallback>
                <p:oleObj name="Worksheet" r:id="rId4" imgW="4581370" imgH="5419789" progId="Excel.Sheet.12">
                  <p:embed/>
                  <p:pic>
                    <p:nvPicPr>
                      <p:cNvPr id="4" name="Object 3">
                        <a:extLst>
                          <a:ext uri="{FF2B5EF4-FFF2-40B4-BE49-F238E27FC236}">
                            <a16:creationId xmlns:a16="http://schemas.microsoft.com/office/drawing/2014/main" id="{27C8AC21-6851-8E62-B1AC-7583AA406086}"/>
                          </a:ext>
                        </a:extLst>
                      </p:cNvPr>
                      <p:cNvPicPr/>
                      <p:nvPr/>
                    </p:nvPicPr>
                    <p:blipFill>
                      <a:blip r:embed="rId5"/>
                      <a:stretch>
                        <a:fillRect/>
                      </a:stretch>
                    </p:blipFill>
                    <p:spPr>
                      <a:xfrm>
                        <a:off x="3464570" y="1327641"/>
                        <a:ext cx="2755900" cy="31908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BC595D-6FB3-EF4C-3FC0-30B63DC7DEC9}"/>
              </a:ext>
            </a:extLst>
          </p:cNvPr>
          <p:cNvGraphicFramePr>
            <a:graphicFrameLocks noChangeAspect="1"/>
          </p:cNvGraphicFramePr>
          <p:nvPr>
            <p:extLst>
              <p:ext uri="{D42A27DB-BD31-4B8C-83A1-F6EECF244321}">
                <p14:modId xmlns:p14="http://schemas.microsoft.com/office/powerpoint/2010/main" val="3547467904"/>
              </p:ext>
            </p:extLst>
          </p:nvPr>
        </p:nvGraphicFramePr>
        <p:xfrm>
          <a:off x="6301630" y="1327641"/>
          <a:ext cx="2592388" cy="3148013"/>
        </p:xfrm>
        <a:graphic>
          <a:graphicData uri="http://schemas.openxmlformats.org/presentationml/2006/ole">
            <mc:AlternateContent xmlns:mc="http://schemas.openxmlformats.org/markup-compatibility/2006">
              <mc:Choice xmlns:v="urn:schemas-microsoft-com:vml" Requires="v">
                <p:oleObj name="Worksheet" r:id="rId6" imgW="2848000" imgH="3457614" progId="Excel.Sheet.12">
                  <p:embed/>
                </p:oleObj>
              </mc:Choice>
              <mc:Fallback>
                <p:oleObj name="Worksheet" r:id="rId6" imgW="2848000" imgH="3457614" progId="Excel.Sheet.12">
                  <p:embed/>
                  <p:pic>
                    <p:nvPicPr>
                      <p:cNvPr id="6" name="Object 5">
                        <a:extLst>
                          <a:ext uri="{FF2B5EF4-FFF2-40B4-BE49-F238E27FC236}">
                            <a16:creationId xmlns:a16="http://schemas.microsoft.com/office/drawing/2014/main" id="{ECB6C188-87FE-26EF-6D7B-4326004FDD45}"/>
                          </a:ext>
                        </a:extLst>
                      </p:cNvPr>
                      <p:cNvPicPr/>
                      <p:nvPr/>
                    </p:nvPicPr>
                    <p:blipFill>
                      <a:blip r:embed="rId7"/>
                      <a:stretch>
                        <a:fillRect/>
                      </a:stretch>
                    </p:blipFill>
                    <p:spPr>
                      <a:xfrm>
                        <a:off x="6301630" y="1327641"/>
                        <a:ext cx="2592388" cy="314801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889C364-61F4-3CAD-F538-40E88E04FC53}"/>
              </a:ext>
            </a:extLst>
          </p:cNvPr>
          <p:cNvSpPr txBox="1"/>
          <p:nvPr/>
        </p:nvSpPr>
        <p:spPr>
          <a:xfrm>
            <a:off x="168137" y="539310"/>
            <a:ext cx="8611653" cy="749629"/>
          </a:xfrm>
          <a:prstGeom prst="rect">
            <a:avLst/>
          </a:prstGeom>
          <a:noFill/>
        </p:spPr>
        <p:txBody>
          <a:bodyPr wrap="square">
            <a:spAutoFit/>
          </a:bodyPr>
          <a:lstStyle/>
          <a:p>
            <a:pPr marL="0" indent="0" algn="l" rtl="0">
              <a:lnSpc>
                <a:spcPct val="130000"/>
              </a:lnSpc>
              <a:buNone/>
            </a:pPr>
            <a:r>
              <a:rPr lang="en-GB" sz="1200" b="1" u="sng" dirty="0">
                <a:solidFill>
                  <a:schemeClr val="tx1"/>
                </a:solidFill>
                <a:effectLst/>
                <a:latin typeface="+mn-lt"/>
              </a:rPr>
              <a:t>Country table</a:t>
            </a:r>
          </a:p>
          <a:p>
            <a:pPr marL="0" indent="0" algn="l" rtl="0">
              <a:lnSpc>
                <a:spcPct val="130000"/>
              </a:lnSpc>
              <a:buNone/>
            </a:pPr>
            <a:r>
              <a:rPr lang="en-GB" sz="1100" b="1" dirty="0">
                <a:solidFill>
                  <a:schemeClr val="tx1"/>
                </a:solidFill>
                <a:effectLst/>
                <a:latin typeface="+mn-lt"/>
              </a:rPr>
              <a:t>Identifying and addressing missing or unclear country names by linking them to the data points associated with city name entries.</a:t>
            </a:r>
          </a:p>
        </p:txBody>
      </p:sp>
      <p:graphicFrame>
        <p:nvGraphicFramePr>
          <p:cNvPr id="10" name="Object 9">
            <a:extLst>
              <a:ext uri="{FF2B5EF4-FFF2-40B4-BE49-F238E27FC236}">
                <a16:creationId xmlns:a16="http://schemas.microsoft.com/office/drawing/2014/main" id="{BB3C439C-6DE3-9088-3881-E6619275473C}"/>
              </a:ext>
            </a:extLst>
          </p:cNvPr>
          <p:cNvGraphicFramePr>
            <a:graphicFrameLocks noChangeAspect="1"/>
          </p:cNvGraphicFramePr>
          <p:nvPr>
            <p:extLst>
              <p:ext uri="{D42A27DB-BD31-4B8C-83A1-F6EECF244321}">
                <p14:modId xmlns:p14="http://schemas.microsoft.com/office/powerpoint/2010/main" val="361971142"/>
              </p:ext>
            </p:extLst>
          </p:nvPr>
        </p:nvGraphicFramePr>
        <p:xfrm>
          <a:off x="208717" y="1535135"/>
          <a:ext cx="3215273" cy="981285"/>
        </p:xfrm>
        <a:graphic>
          <a:graphicData uri="http://schemas.openxmlformats.org/presentationml/2006/ole">
            <mc:AlternateContent xmlns:mc="http://schemas.openxmlformats.org/markup-compatibility/2006">
              <mc:Choice xmlns:v="urn:schemas-microsoft-com:vml" Requires="v">
                <p:oleObj name="Worksheet" r:id="rId8" imgW="4400572" imgH="1342871" progId="Excel.Sheet.12">
                  <p:embed/>
                </p:oleObj>
              </mc:Choice>
              <mc:Fallback>
                <p:oleObj name="Worksheet" r:id="rId8" imgW="4400572" imgH="1342871" progId="Excel.Sheet.12">
                  <p:embed/>
                  <p:pic>
                    <p:nvPicPr>
                      <p:cNvPr id="0" name=""/>
                      <p:cNvPicPr/>
                      <p:nvPr/>
                    </p:nvPicPr>
                    <p:blipFill>
                      <a:blip r:embed="rId9"/>
                      <a:stretch>
                        <a:fillRect/>
                      </a:stretch>
                    </p:blipFill>
                    <p:spPr>
                      <a:xfrm>
                        <a:off x="208717" y="1535135"/>
                        <a:ext cx="3215273" cy="98128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D8A9568-8FE0-E638-4C5A-F4B960C9F17B}"/>
              </a:ext>
            </a:extLst>
          </p:cNvPr>
          <p:cNvSpPr txBox="1"/>
          <p:nvPr/>
        </p:nvSpPr>
        <p:spPr>
          <a:xfrm>
            <a:off x="817458" y="1308167"/>
            <a:ext cx="1646773" cy="246221"/>
          </a:xfrm>
          <a:prstGeom prst="rect">
            <a:avLst/>
          </a:prstGeom>
          <a:noFill/>
        </p:spPr>
        <p:txBody>
          <a:bodyPr wrap="square" rtlCol="0">
            <a:spAutoFit/>
          </a:bodyPr>
          <a:lstStyle/>
          <a:p>
            <a:r>
              <a:rPr lang="en-GB" sz="1000" b="1" dirty="0"/>
              <a:t>Country mapping spec.</a:t>
            </a:r>
          </a:p>
        </p:txBody>
      </p:sp>
    </p:spTree>
    <p:extLst>
      <p:ext uri="{BB962C8B-B14F-4D97-AF65-F5344CB8AC3E}">
        <p14:creationId xmlns:p14="http://schemas.microsoft.com/office/powerpoint/2010/main" val="1286426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509DBEA-961A-22ED-EDFA-0F52A493BC01}"/>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DEF000C-5612-1228-E849-00EE4683F73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1AFAFE88-E9BA-ED12-6E87-0EB48C9A3AF5}"/>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0C9716CA-9BC8-C4BD-2CDF-36E35D23CE3F}"/>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F2A9AF44-A86F-7FD3-EC8C-B56E1C8E38A8}"/>
              </a:ext>
            </a:extLst>
          </p:cNvPr>
          <p:cNvSpPr txBox="1">
            <a:spLocks/>
          </p:cNvSpPr>
          <p:nvPr/>
        </p:nvSpPr>
        <p:spPr>
          <a:xfrm>
            <a:off x="101448" y="411832"/>
            <a:ext cx="8807802"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dirty="0">
                <a:solidFill>
                  <a:schemeClr val="tx1"/>
                </a:solidFill>
                <a:latin typeface="+mj-lt"/>
              </a:rPr>
              <a:t>Distinguishing between photography visits and non-photography visits by setting a variable, such as “Photography.”</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graphicFrame>
        <p:nvGraphicFramePr>
          <p:cNvPr id="4" name="Object 3">
            <a:extLst>
              <a:ext uri="{FF2B5EF4-FFF2-40B4-BE49-F238E27FC236}">
                <a16:creationId xmlns:a16="http://schemas.microsoft.com/office/drawing/2014/main" id="{43A56C5B-700C-D75F-4F3F-BAA2CCABFCA8}"/>
              </a:ext>
            </a:extLst>
          </p:cNvPr>
          <p:cNvGraphicFramePr>
            <a:graphicFrameLocks noChangeAspect="1"/>
          </p:cNvGraphicFramePr>
          <p:nvPr>
            <p:extLst>
              <p:ext uri="{D42A27DB-BD31-4B8C-83A1-F6EECF244321}">
                <p14:modId xmlns:p14="http://schemas.microsoft.com/office/powerpoint/2010/main" val="1422332846"/>
              </p:ext>
            </p:extLst>
          </p:nvPr>
        </p:nvGraphicFramePr>
        <p:xfrm>
          <a:off x="234750" y="842719"/>
          <a:ext cx="6223000" cy="3200400"/>
        </p:xfrm>
        <a:graphic>
          <a:graphicData uri="http://schemas.openxmlformats.org/presentationml/2006/ole">
            <mc:AlternateContent xmlns:mc="http://schemas.openxmlformats.org/markup-compatibility/2006">
              <mc:Choice xmlns:v="urn:schemas-microsoft-com:vml" Requires="v">
                <p:oleObj name="Worksheet" r:id="rId4" imgW="9639199" imgH="4990933" progId="Excel.Sheet.12">
                  <p:embed/>
                </p:oleObj>
              </mc:Choice>
              <mc:Fallback>
                <p:oleObj name="Worksheet" r:id="rId4" imgW="9639199" imgH="4990933" progId="Excel.Sheet.12">
                  <p:embed/>
                  <p:pic>
                    <p:nvPicPr>
                      <p:cNvPr id="3" name="Object 2">
                        <a:extLst>
                          <a:ext uri="{FF2B5EF4-FFF2-40B4-BE49-F238E27FC236}">
                            <a16:creationId xmlns:a16="http://schemas.microsoft.com/office/drawing/2014/main" id="{585095AB-85C3-2697-01CE-6D5AECE6DC5C}"/>
                          </a:ext>
                        </a:extLst>
                      </p:cNvPr>
                      <p:cNvPicPr/>
                      <p:nvPr/>
                    </p:nvPicPr>
                    <p:blipFill>
                      <a:blip r:embed="rId5"/>
                      <a:stretch>
                        <a:fillRect/>
                      </a:stretch>
                    </p:blipFill>
                    <p:spPr>
                      <a:xfrm>
                        <a:off x="234750" y="842719"/>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376504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A15F5A45-D39E-7E89-0551-4E67EE7A95CA}"/>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80EA4005-8AD6-EFAB-7FE7-79C4F42CC354}"/>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90D71156-D90C-0ACE-31A1-06733C238629}"/>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C9EC8F3A-5AB2-2A50-88E4-7A4CA97F3009}"/>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pic>
        <p:nvPicPr>
          <p:cNvPr id="9" name="Picture 8">
            <a:extLst>
              <a:ext uri="{FF2B5EF4-FFF2-40B4-BE49-F238E27FC236}">
                <a16:creationId xmlns:a16="http://schemas.microsoft.com/office/drawing/2014/main" id="{00835761-C484-E152-2A6A-D091E0B756E0}"/>
              </a:ext>
            </a:extLst>
          </p:cNvPr>
          <p:cNvPicPr>
            <a:picLocks noChangeAspect="1"/>
          </p:cNvPicPr>
          <p:nvPr/>
        </p:nvPicPr>
        <p:blipFill>
          <a:blip r:embed="rId4"/>
          <a:stretch>
            <a:fillRect/>
          </a:stretch>
        </p:blipFill>
        <p:spPr>
          <a:xfrm>
            <a:off x="251807" y="887760"/>
            <a:ext cx="7956452" cy="3018827"/>
          </a:xfrm>
          <a:prstGeom prst="rect">
            <a:avLst/>
          </a:prstGeom>
        </p:spPr>
      </p:pic>
    </p:spTree>
    <p:extLst>
      <p:ext uri="{BB962C8B-B14F-4D97-AF65-F5344CB8AC3E}">
        <p14:creationId xmlns:p14="http://schemas.microsoft.com/office/powerpoint/2010/main" val="1892937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ACF9CA1-80AC-54B2-33D0-3D1A8DC6E6F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A99DE724-0D19-0737-39B5-DFEC03605BD8}"/>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E5CF3287-32B2-E333-AD42-87E35636195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3175DF8D-2F72-7DB0-5660-902D36B8A6DD}"/>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2" name="Object 1">
            <a:extLst>
              <a:ext uri="{FF2B5EF4-FFF2-40B4-BE49-F238E27FC236}">
                <a16:creationId xmlns:a16="http://schemas.microsoft.com/office/drawing/2014/main" id="{CBFF03D2-2468-E196-6127-717EBF3F360D}"/>
              </a:ext>
            </a:extLst>
          </p:cNvPr>
          <p:cNvGraphicFramePr>
            <a:graphicFrameLocks noChangeAspect="1"/>
          </p:cNvGraphicFramePr>
          <p:nvPr>
            <p:extLst>
              <p:ext uri="{D42A27DB-BD31-4B8C-83A1-F6EECF244321}">
                <p14:modId xmlns:p14="http://schemas.microsoft.com/office/powerpoint/2010/main" val="1701329789"/>
              </p:ext>
            </p:extLst>
          </p:nvPr>
        </p:nvGraphicFramePr>
        <p:xfrm>
          <a:off x="168137" y="1015238"/>
          <a:ext cx="2047420" cy="1464790"/>
        </p:xfrm>
        <a:graphic>
          <a:graphicData uri="http://schemas.openxmlformats.org/presentationml/2006/ole">
            <mc:AlternateContent xmlns:mc="http://schemas.openxmlformats.org/markup-compatibility/2006">
              <mc:Choice xmlns:v="urn:schemas-microsoft-com:vml" Requires="v">
                <p:oleObj name="Worksheet" r:id="rId4" imgW="2676572" imgH="1914564" progId="Excel.Sheet.12">
                  <p:embed/>
                </p:oleObj>
              </mc:Choice>
              <mc:Fallback>
                <p:oleObj name="Worksheet" r:id="rId4" imgW="2676572" imgH="1914564" progId="Excel.Sheet.12">
                  <p:embed/>
                  <p:pic>
                    <p:nvPicPr>
                      <p:cNvPr id="6" name="Object 5">
                        <a:extLst>
                          <a:ext uri="{FF2B5EF4-FFF2-40B4-BE49-F238E27FC236}">
                            <a16:creationId xmlns:a16="http://schemas.microsoft.com/office/drawing/2014/main" id="{3211F4CF-5D93-F8A4-88DA-92478AC44127}"/>
                          </a:ext>
                        </a:extLst>
                      </p:cNvPr>
                      <p:cNvPicPr/>
                      <p:nvPr/>
                    </p:nvPicPr>
                    <p:blipFill>
                      <a:blip r:embed="rId5"/>
                      <a:stretch>
                        <a:fillRect/>
                      </a:stretch>
                    </p:blipFill>
                    <p:spPr>
                      <a:xfrm>
                        <a:off x="168137" y="1015238"/>
                        <a:ext cx="2047420" cy="146479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F703DE2-C03B-BC9C-A156-07659425E11A}"/>
              </a:ext>
            </a:extLst>
          </p:cNvPr>
          <p:cNvSpPr txBox="1"/>
          <p:nvPr/>
        </p:nvSpPr>
        <p:spPr>
          <a:xfrm>
            <a:off x="168137" y="539310"/>
            <a:ext cx="8198603" cy="509563"/>
          </a:xfrm>
          <a:prstGeom prst="rect">
            <a:avLst/>
          </a:prstGeom>
          <a:noFill/>
        </p:spPr>
        <p:txBody>
          <a:bodyPr wrap="square">
            <a:spAutoFit/>
          </a:bodyPr>
          <a:lstStyle/>
          <a:p>
            <a:pPr marL="0" indent="0" algn="l" rtl="0">
              <a:lnSpc>
                <a:spcPct val="130000"/>
              </a:lnSpc>
              <a:buNone/>
            </a:pPr>
            <a:r>
              <a:rPr lang="en-GB" sz="1100" b="1" u="sng" dirty="0">
                <a:solidFill>
                  <a:schemeClr val="tx1"/>
                </a:solidFill>
                <a:latin typeface="+mj-lt"/>
              </a:rPr>
              <a:t>Activity </a:t>
            </a:r>
            <a:r>
              <a:rPr lang="en-GB" sz="1100" b="1" u="sng" dirty="0">
                <a:solidFill>
                  <a:schemeClr val="tx1"/>
                </a:solidFill>
                <a:effectLst/>
                <a:latin typeface="+mj-lt"/>
              </a:rPr>
              <a:t>table</a:t>
            </a:r>
          </a:p>
          <a:p>
            <a:pPr marL="0" indent="0" algn="l" rtl="0">
              <a:lnSpc>
                <a:spcPct val="130000"/>
              </a:lnSpc>
              <a:buNone/>
            </a:pPr>
            <a:endParaRPr lang="en-GB" sz="1100" dirty="0">
              <a:solidFill>
                <a:srgbClr val="434343"/>
              </a:solidFill>
              <a:effectLst/>
              <a:latin typeface="+mj-lt"/>
            </a:endParaRPr>
          </a:p>
        </p:txBody>
      </p:sp>
      <p:pic>
        <p:nvPicPr>
          <p:cNvPr id="6" name="Picture 5">
            <a:extLst>
              <a:ext uri="{FF2B5EF4-FFF2-40B4-BE49-F238E27FC236}">
                <a16:creationId xmlns:a16="http://schemas.microsoft.com/office/drawing/2014/main" id="{B8E6B675-F1AB-4EA0-1C05-2CB19548CC87}"/>
              </a:ext>
            </a:extLst>
          </p:cNvPr>
          <p:cNvPicPr>
            <a:picLocks noChangeAspect="1"/>
          </p:cNvPicPr>
          <p:nvPr/>
        </p:nvPicPr>
        <p:blipFill>
          <a:blip r:embed="rId6"/>
          <a:stretch>
            <a:fillRect/>
          </a:stretch>
        </p:blipFill>
        <p:spPr>
          <a:xfrm>
            <a:off x="2318964" y="979922"/>
            <a:ext cx="6780521" cy="2445055"/>
          </a:xfrm>
          <a:prstGeom prst="rect">
            <a:avLst/>
          </a:prstGeom>
        </p:spPr>
      </p:pic>
    </p:spTree>
    <p:extLst>
      <p:ext uri="{BB962C8B-B14F-4D97-AF65-F5344CB8AC3E}">
        <p14:creationId xmlns:p14="http://schemas.microsoft.com/office/powerpoint/2010/main" val="221333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B4EFCC8-486D-401C-843D-AEF72EA1A77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 Visit Rating Dataset</a:t>
            </a:r>
            <a:endParaRPr b="0" dirty="0"/>
          </a:p>
        </p:txBody>
      </p:sp>
      <p:sp>
        <p:nvSpPr>
          <p:cNvPr id="5" name="TextBox 4">
            <a:extLst>
              <a:ext uri="{FF2B5EF4-FFF2-40B4-BE49-F238E27FC236}">
                <a16:creationId xmlns:a16="http://schemas.microsoft.com/office/drawing/2014/main" id="{2C3BE537-E6FF-0D8F-0B9F-D87DFC26B21B}"/>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7" name="Object 6">
            <a:extLst>
              <a:ext uri="{FF2B5EF4-FFF2-40B4-BE49-F238E27FC236}">
                <a16:creationId xmlns:a16="http://schemas.microsoft.com/office/drawing/2014/main" id="{68A9EC69-2F6D-E57F-092E-624F4657A4ED}"/>
              </a:ext>
            </a:extLst>
          </p:cNvPr>
          <p:cNvGraphicFramePr>
            <a:graphicFrameLocks noChangeAspect="1"/>
          </p:cNvGraphicFramePr>
          <p:nvPr>
            <p:extLst>
              <p:ext uri="{D42A27DB-BD31-4B8C-83A1-F6EECF244321}">
                <p14:modId xmlns:p14="http://schemas.microsoft.com/office/powerpoint/2010/main" val="642530650"/>
              </p:ext>
            </p:extLst>
          </p:nvPr>
        </p:nvGraphicFramePr>
        <p:xfrm>
          <a:off x="214393" y="1347787"/>
          <a:ext cx="6096000" cy="1223963"/>
        </p:xfrm>
        <a:graphic>
          <a:graphicData uri="http://schemas.openxmlformats.org/presentationml/2006/ole">
            <mc:AlternateContent xmlns:mc="http://schemas.openxmlformats.org/markup-compatibility/2006">
              <mc:Choice xmlns:v="urn:schemas-microsoft-com:vml" Requires="v">
                <p:oleObj name="Worksheet" r:id="rId4" imgW="11010972" imgH="2209967" progId="Excel.Sheet.12">
                  <p:embed/>
                </p:oleObj>
              </mc:Choice>
              <mc:Fallback>
                <p:oleObj name="Worksheet" r:id="rId4" imgW="11010972" imgH="2209967" progId="Excel.Sheet.12">
                  <p:embed/>
                  <p:pic>
                    <p:nvPicPr>
                      <p:cNvPr id="0" name=""/>
                      <p:cNvPicPr/>
                      <p:nvPr/>
                    </p:nvPicPr>
                    <p:blipFill>
                      <a:blip r:embed="rId5"/>
                      <a:stretch>
                        <a:fillRect/>
                      </a:stretch>
                    </p:blipFill>
                    <p:spPr>
                      <a:xfrm>
                        <a:off x="214393" y="1347787"/>
                        <a:ext cx="6096000" cy="12239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D866095-02A5-A13A-A96E-1AF161D89B26}"/>
              </a:ext>
            </a:extLst>
          </p:cNvPr>
          <p:cNvSpPr txBox="1"/>
          <p:nvPr/>
        </p:nvSpPr>
        <p:spPr>
          <a:xfrm>
            <a:off x="136902" y="646222"/>
            <a:ext cx="7346196" cy="461665"/>
          </a:xfrm>
          <a:prstGeom prst="rect">
            <a:avLst/>
          </a:prstGeom>
          <a:noFill/>
        </p:spPr>
        <p:txBody>
          <a:bodyPr wrap="square">
            <a:spAutoFit/>
          </a:bodyPr>
          <a:lstStyle/>
          <a:p>
            <a:endParaRPr lang="en-GB" sz="1200" dirty="0"/>
          </a:p>
          <a:p>
            <a:r>
              <a:rPr lang="en-GB" sz="1200" dirty="0"/>
              <a:t>Example of the “Photo Visit Rating Dataset” after excluding non-photography visitors.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A31AE2CF-C07D-5E0E-547E-942FC039D90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64BB8867-CE72-533B-59B8-A8DB85D4B960}"/>
              </a:ext>
            </a:extLst>
          </p:cNvPr>
          <p:cNvPicPr>
            <a:picLocks noChangeAspect="1"/>
          </p:cNvPicPr>
          <p:nvPr/>
        </p:nvPicPr>
        <p:blipFill>
          <a:blip r:embed="rId3"/>
          <a:stretch>
            <a:fillRect/>
          </a:stretch>
        </p:blipFill>
        <p:spPr>
          <a:xfrm>
            <a:off x="9042" y="-13325"/>
            <a:ext cx="9144000" cy="5130175"/>
          </a:xfrm>
          <a:prstGeom prst="rect">
            <a:avLst/>
          </a:prstGeom>
        </p:spPr>
      </p:pic>
      <p:sp>
        <p:nvSpPr>
          <p:cNvPr id="671" name="Google Shape;671;p40">
            <a:extLst>
              <a:ext uri="{FF2B5EF4-FFF2-40B4-BE49-F238E27FC236}">
                <a16:creationId xmlns:a16="http://schemas.microsoft.com/office/drawing/2014/main" id="{10532569-EDBA-DBFF-68D1-2C0C03D7CC56}"/>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9" name="Picture 8">
            <a:extLst>
              <a:ext uri="{FF2B5EF4-FFF2-40B4-BE49-F238E27FC236}">
                <a16:creationId xmlns:a16="http://schemas.microsoft.com/office/drawing/2014/main" id="{836F5541-4330-9C4A-10C8-BD6E1A531223}"/>
              </a:ext>
            </a:extLst>
          </p:cNvPr>
          <p:cNvPicPr>
            <a:picLocks noChangeAspect="1"/>
          </p:cNvPicPr>
          <p:nvPr/>
        </p:nvPicPr>
        <p:blipFill>
          <a:blip r:embed="rId4"/>
          <a:srcRect/>
          <a:stretch/>
        </p:blipFill>
        <p:spPr>
          <a:xfrm>
            <a:off x="78782" y="49021"/>
            <a:ext cx="8994184" cy="4998963"/>
          </a:xfrm>
          <a:prstGeom prst="rect">
            <a:avLst/>
          </a:prstGeom>
        </p:spPr>
      </p:pic>
      <p:sp>
        <p:nvSpPr>
          <p:cNvPr id="10" name="Title 9">
            <a:extLst>
              <a:ext uri="{FF2B5EF4-FFF2-40B4-BE49-F238E27FC236}">
                <a16:creationId xmlns:a16="http://schemas.microsoft.com/office/drawing/2014/main" id="{BA429AA9-DCE0-116A-6515-94F4F0866EDE}"/>
              </a:ext>
            </a:extLst>
          </p:cNvPr>
          <p:cNvSpPr>
            <a:spLocks noGrp="1"/>
          </p:cNvSpPr>
          <p:nvPr>
            <p:ph type="title"/>
          </p:nvPr>
        </p:nvSpPr>
        <p:spPr>
          <a:xfrm>
            <a:off x="102030" y="117887"/>
            <a:ext cx="4686000" cy="347700"/>
          </a:xfrm>
        </p:spPr>
        <p:txBody>
          <a:bodyPr/>
          <a:lstStyle/>
          <a:p>
            <a:r>
              <a:rPr lang="en-GB" sz="2800" dirty="0">
                <a:latin typeface="+mj-lt"/>
              </a:rPr>
              <a:t>The Question</a:t>
            </a:r>
          </a:p>
        </p:txBody>
      </p:sp>
      <p:sp>
        <p:nvSpPr>
          <p:cNvPr id="12" name="TextBox 11">
            <a:extLst>
              <a:ext uri="{FF2B5EF4-FFF2-40B4-BE49-F238E27FC236}">
                <a16:creationId xmlns:a16="http://schemas.microsoft.com/office/drawing/2014/main" id="{F1382FEB-B52C-ADD7-E204-127D16FEFBDE}"/>
              </a:ext>
            </a:extLst>
          </p:cNvPr>
          <p:cNvSpPr txBox="1"/>
          <p:nvPr/>
        </p:nvSpPr>
        <p:spPr>
          <a:xfrm>
            <a:off x="153870" y="778282"/>
            <a:ext cx="5812977" cy="2287806"/>
          </a:xfrm>
          <a:prstGeom prst="rect">
            <a:avLst/>
          </a:prstGeom>
          <a:noFill/>
        </p:spPr>
        <p:txBody>
          <a:bodyPr wrap="square">
            <a:spAutoFit/>
          </a:bodyPr>
          <a:lstStyle/>
          <a:p>
            <a:pPr marL="0" lvl="0" indent="0" algn="l" rtl="0">
              <a:spcBef>
                <a:spcPts val="1000"/>
              </a:spcBef>
              <a:spcAft>
                <a:spcPts val="1000"/>
              </a:spcAft>
              <a:buNone/>
            </a:pPr>
            <a:r>
              <a:rPr lang="en-GB" sz="1800" b="1" dirty="0">
                <a:solidFill>
                  <a:schemeClr val="bg1"/>
                </a:solidFill>
              </a:rPr>
              <a:t>Is there significant demand for photography holidays in Sri Lanka?</a:t>
            </a:r>
          </a:p>
          <a:p>
            <a:pPr marL="0" lvl="0" indent="0" algn="l" rtl="0">
              <a:spcBef>
                <a:spcPts val="1000"/>
              </a:spcBef>
              <a:spcAft>
                <a:spcPts val="1000"/>
              </a:spcAft>
              <a:buNone/>
            </a:pPr>
            <a:r>
              <a:rPr lang="en-GB" sz="1800" b="1" dirty="0">
                <a:solidFill>
                  <a:schemeClr val="bg1"/>
                </a:solidFill>
              </a:rPr>
              <a:t>To assess the demand for photography holidays in Sri Lanka, it is essential to examine the activities that holidaymakers engage in, the destinations they favour during their travels and identify frequent photography holidaymakers.</a:t>
            </a:r>
          </a:p>
        </p:txBody>
      </p:sp>
      <p:sp>
        <p:nvSpPr>
          <p:cNvPr id="7" name="TextBox 6">
            <a:hlinkClick r:id="rId5"/>
            <a:extLst>
              <a:ext uri="{FF2B5EF4-FFF2-40B4-BE49-F238E27FC236}">
                <a16:creationId xmlns:a16="http://schemas.microsoft.com/office/drawing/2014/main" id="{D22283E3-3449-D015-CDBD-796585E5F13F}"/>
              </a:ext>
            </a:extLst>
          </p:cNvPr>
          <p:cNvSpPr txBox="1"/>
          <p:nvPr/>
        </p:nvSpPr>
        <p:spPr>
          <a:xfrm>
            <a:off x="207409" y="4605542"/>
            <a:ext cx="7918462" cy="246221"/>
          </a:xfrm>
          <a:prstGeom prst="rect">
            <a:avLst/>
          </a:prstGeom>
          <a:noFill/>
        </p:spPr>
        <p:txBody>
          <a:bodyPr wrap="square">
            <a:spAutoFit/>
          </a:bodyPr>
          <a:lstStyle/>
          <a:p>
            <a:r>
              <a:rPr lang="en-GB" sz="1000" i="1" dirty="0">
                <a:hlinkClick r:id="rId5"/>
              </a:rPr>
              <a:t>https://www.wanderlustmagazine.com/inspiration/wanderlust-travel-awards-2024-the-results</a:t>
            </a:r>
            <a:endParaRPr lang="en-GB" sz="1000" i="1" dirty="0"/>
          </a:p>
        </p:txBody>
      </p:sp>
    </p:spTree>
    <p:extLst>
      <p:ext uri="{BB962C8B-B14F-4D97-AF65-F5344CB8AC3E}">
        <p14:creationId xmlns:p14="http://schemas.microsoft.com/office/powerpoint/2010/main" val="426302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42F69444-4B34-187E-84FF-AD794976A2EB}"/>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9DCA897-A706-3517-3991-83AE7F9FF64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0E16AC50-15BF-5EAB-D8A7-3A67FD78D5E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Thank You</a:t>
            </a:r>
            <a:endParaRPr b="0" dirty="0"/>
          </a:p>
        </p:txBody>
      </p:sp>
      <p:sp>
        <p:nvSpPr>
          <p:cNvPr id="6" name="TextBox 5">
            <a:extLst>
              <a:ext uri="{FF2B5EF4-FFF2-40B4-BE49-F238E27FC236}">
                <a16:creationId xmlns:a16="http://schemas.microsoft.com/office/drawing/2014/main" id="{C3EF0E5A-4ABE-5367-444B-FBE2AE3B1756}"/>
              </a:ext>
            </a:extLst>
          </p:cNvPr>
          <p:cNvSpPr txBox="1"/>
          <p:nvPr/>
        </p:nvSpPr>
        <p:spPr>
          <a:xfrm>
            <a:off x="65868" y="105708"/>
            <a:ext cx="4626244" cy="430887"/>
          </a:xfrm>
          <a:prstGeom prst="rect">
            <a:avLst/>
          </a:prstGeom>
          <a:noFill/>
        </p:spPr>
        <p:txBody>
          <a:bodyPr wrap="square">
            <a:spAutoFit/>
          </a:bodyPr>
          <a:lstStyle/>
          <a:p>
            <a:r>
              <a:rPr lang="en-US" sz="2200" b="1" dirty="0">
                <a:latin typeface="+mn-lt"/>
                <a:ea typeface="Nunito"/>
                <a:cs typeface="Nunito"/>
                <a:sym typeface="Nunito"/>
              </a:rPr>
              <a:t>References</a:t>
            </a:r>
            <a:endParaRPr lang="en-GB" sz="2200" b="1" dirty="0">
              <a:latin typeface="+mn-lt"/>
            </a:endParaRPr>
          </a:p>
        </p:txBody>
      </p:sp>
      <p:sp>
        <p:nvSpPr>
          <p:cNvPr id="13" name="TextBox 12">
            <a:extLst>
              <a:ext uri="{FF2B5EF4-FFF2-40B4-BE49-F238E27FC236}">
                <a16:creationId xmlns:a16="http://schemas.microsoft.com/office/drawing/2014/main" id="{C1AEF084-36E3-FCA2-5454-A218A13BDEA4}"/>
              </a:ext>
            </a:extLst>
          </p:cNvPr>
          <p:cNvSpPr txBox="1"/>
          <p:nvPr/>
        </p:nvSpPr>
        <p:spPr>
          <a:xfrm>
            <a:off x="647054" y="753486"/>
            <a:ext cx="8117238" cy="1369606"/>
          </a:xfrm>
          <a:prstGeom prst="rect">
            <a:avLst/>
          </a:prstGeom>
          <a:noFill/>
        </p:spPr>
        <p:txBody>
          <a:bodyPr wrap="square">
            <a:spAutoFit/>
          </a:bodyPr>
          <a:lstStyle/>
          <a:p>
            <a:pPr marL="457200" lvl="0" indent="-304800" algn="l" rtl="0">
              <a:spcBef>
                <a:spcPts val="0"/>
              </a:spcBef>
              <a:spcAft>
                <a:spcPts val="0"/>
              </a:spcAft>
              <a:buSzPts val="1200"/>
              <a:buFont typeface="Proxima Nova"/>
              <a:buChar char="●"/>
            </a:pPr>
            <a:r>
              <a:rPr lang="en-US" sz="1200" dirty="0">
                <a:latin typeface="+mn-lt"/>
                <a:ea typeface="Proxima Nova"/>
                <a:cs typeface="Proxima Nova"/>
                <a:sym typeface="Proxima Nova"/>
              </a:rPr>
              <a:t>Link to the source dataset  </a:t>
            </a:r>
            <a:r>
              <a:rPr lang="en-US" sz="1200" dirty="0">
                <a:latin typeface="+mn-lt"/>
                <a:ea typeface="Proxima Nova"/>
                <a:cs typeface="Proxima Nova"/>
                <a:sym typeface="Proxima Nova"/>
                <a:hlinkClick r:id="rId4"/>
              </a:rPr>
              <a:t>https://data.mendeley.com/datasets/2nbvx5m4hs/1</a:t>
            </a:r>
            <a:r>
              <a:rPr lang="en-US" sz="1200" dirty="0">
                <a:latin typeface="+mn-lt"/>
                <a:ea typeface="Proxima Nova"/>
                <a:cs typeface="Proxima Nova"/>
                <a:sym typeface="Proxima Nova"/>
              </a:rPr>
              <a:t> </a:t>
            </a:r>
          </a:p>
          <a:p>
            <a:pPr marL="457200" lvl="0" indent="-304800" algn="l" rtl="0">
              <a:spcBef>
                <a:spcPts val="0"/>
              </a:spcBef>
              <a:spcAft>
                <a:spcPts val="0"/>
              </a:spcAft>
              <a:buSzPts val="1200"/>
              <a:buFont typeface="Proxima Nova"/>
              <a:buChar char="●"/>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Sri Lanka Tourism Development Authority (SLTDA) </a:t>
            </a:r>
            <a:r>
              <a:rPr lang="en-US" sz="1200" dirty="0">
                <a:latin typeface="+mn-lt"/>
                <a:ea typeface="Proxima Nova"/>
                <a:cs typeface="Proxima Nova"/>
                <a:sym typeface="Proxima Nova"/>
                <a:hlinkClick r:id="rId5"/>
              </a:rPr>
              <a:t>https://www.sltda.gov.lk/en/statistics</a:t>
            </a:r>
            <a:endParaRPr lang="en-US" sz="1200" dirty="0">
              <a:latin typeface="+mn-lt"/>
              <a:ea typeface="Proxima Nova"/>
              <a:cs typeface="Proxima Nova"/>
              <a:sym typeface="Proxima Nova"/>
            </a:endParaRPr>
          </a:p>
          <a:p>
            <a:pPr marL="152400" lvl="0" algn="l" rtl="0">
              <a:spcBef>
                <a:spcPts val="0"/>
              </a:spcBef>
              <a:spcAft>
                <a:spcPts val="0"/>
              </a:spcAft>
              <a:buSzPts val="1200"/>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Sentiment Analysis: First Steps With Python's NLTK Library</a:t>
            </a:r>
            <a:r>
              <a:rPr lang="en-US" sz="1200" dirty="0">
                <a:latin typeface="+mn-lt"/>
                <a:ea typeface="Proxima Nova"/>
                <a:cs typeface="Proxima Nova"/>
                <a:sym typeface="Proxima Nova"/>
              </a:rPr>
              <a:t> </a:t>
            </a:r>
            <a:r>
              <a:rPr lang="en-US" sz="1200" dirty="0">
                <a:latin typeface="+mn-lt"/>
                <a:ea typeface="Proxima Nova"/>
                <a:cs typeface="Proxima Nova"/>
                <a:sym typeface="Proxima Nova"/>
                <a:hlinkClick r:id="rId6"/>
              </a:rPr>
              <a:t>https://codefather.tech/blog/nltk-python-sentiment-analysis/</a:t>
            </a:r>
            <a:endParaRPr lang="en-US" sz="1200" dirty="0">
              <a:latin typeface="+mn-lt"/>
              <a:ea typeface="Proxima Nova"/>
              <a:cs typeface="Proxima Nova"/>
              <a:sym typeface="Proxima Nova"/>
            </a:endParaRPr>
          </a:p>
          <a:p>
            <a:pPr>
              <a:buFont typeface="Proxima Nova"/>
              <a:buChar char="●"/>
            </a:pPr>
            <a:endParaRPr lang="en-US" sz="1100" dirty="0">
              <a:latin typeface="Proxima Nova"/>
              <a:ea typeface="Proxima Nova"/>
              <a:cs typeface="Proxima Nova"/>
              <a:sym typeface="Proxima Nova"/>
            </a:endParaRPr>
          </a:p>
        </p:txBody>
      </p:sp>
    </p:spTree>
    <p:extLst>
      <p:ext uri="{BB962C8B-B14F-4D97-AF65-F5344CB8AC3E}">
        <p14:creationId xmlns:p14="http://schemas.microsoft.com/office/powerpoint/2010/main" val="44968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D368-6BDE-4328-A3A6-C3937B8749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31C0CE7-FC75-3228-AEF7-713A21618C63}"/>
              </a:ext>
            </a:extLst>
          </p:cNvPr>
          <p:cNvPicPr>
            <a:picLocks noChangeAspect="1"/>
          </p:cNvPicPr>
          <p:nvPr/>
        </p:nvPicPr>
        <p:blipFill>
          <a:blip r:embed="rId3"/>
          <a:srcRect/>
          <a:stretch/>
        </p:blipFill>
        <p:spPr>
          <a:xfrm>
            <a:off x="0" y="-11563"/>
            <a:ext cx="9144000" cy="5116849"/>
          </a:xfrm>
          <a:prstGeom prst="rect">
            <a:avLst/>
          </a:prstGeom>
        </p:spPr>
      </p:pic>
      <p:sp>
        <p:nvSpPr>
          <p:cNvPr id="2" name="Google Shape;706;p46">
            <a:extLst>
              <a:ext uri="{FF2B5EF4-FFF2-40B4-BE49-F238E27FC236}">
                <a16:creationId xmlns:a16="http://schemas.microsoft.com/office/drawing/2014/main" id="{1A693505-D61C-581D-A2A8-4B1FCCEAAA64}"/>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31861383-EBD2-FAEF-8824-FFADDDF43A25}"/>
              </a:ext>
            </a:extLst>
          </p:cNvPr>
          <p:cNvSpPr txBox="1"/>
          <p:nvPr/>
        </p:nvSpPr>
        <p:spPr>
          <a:xfrm>
            <a:off x="87216" y="0"/>
            <a:ext cx="4572000" cy="523220"/>
          </a:xfrm>
          <a:prstGeom prst="rect">
            <a:avLst/>
          </a:prstGeom>
          <a:noFill/>
        </p:spPr>
        <p:txBody>
          <a:bodyPr wrap="square">
            <a:spAutoFit/>
          </a:bodyPr>
          <a:lstStyle/>
          <a:p>
            <a:r>
              <a:rPr lang="en-US" sz="2800" b="1" dirty="0">
                <a:solidFill>
                  <a:schemeClr val="tx1"/>
                </a:solidFill>
                <a:latin typeface="+mj-lt"/>
                <a:ea typeface="Nunito Sans"/>
                <a:cs typeface="Nunito Sans"/>
                <a:sym typeface="Nunito Sans"/>
              </a:rPr>
              <a:t>Hypothesis</a:t>
            </a:r>
            <a:endParaRPr lang="en-GB" sz="2800" b="1" dirty="0">
              <a:solidFill>
                <a:schemeClr val="tx1"/>
              </a:solidFill>
              <a:latin typeface="+mj-lt"/>
            </a:endParaRPr>
          </a:p>
        </p:txBody>
      </p:sp>
      <p:sp>
        <p:nvSpPr>
          <p:cNvPr id="4" name="TextBox 3">
            <a:extLst>
              <a:ext uri="{FF2B5EF4-FFF2-40B4-BE49-F238E27FC236}">
                <a16:creationId xmlns:a16="http://schemas.microsoft.com/office/drawing/2014/main" id="{875F904A-461D-7865-6E18-1968AAAE0189}"/>
              </a:ext>
            </a:extLst>
          </p:cNvPr>
          <p:cNvSpPr txBox="1"/>
          <p:nvPr/>
        </p:nvSpPr>
        <p:spPr>
          <a:xfrm>
            <a:off x="3409627" y="1485033"/>
            <a:ext cx="5734373" cy="1754326"/>
          </a:xfrm>
          <a:prstGeom prst="rect">
            <a:avLst/>
          </a:prstGeom>
          <a:noFill/>
        </p:spPr>
        <p:txBody>
          <a:bodyPr wrap="square">
            <a:spAutoFit/>
          </a:bodyPr>
          <a:lstStyle/>
          <a:p>
            <a:pPr marL="0" indent="0">
              <a:buNone/>
            </a:pPr>
            <a:r>
              <a:rPr lang="en-GB" sz="1800" dirty="0">
                <a:solidFill>
                  <a:schemeClr val="bg1"/>
                </a:solidFill>
                <a:latin typeface="+mj-lt"/>
              </a:rPr>
              <a:t>There is a significant demand for photography holidays in Sri Lanka. Travellers who choose these holidays tend to </a:t>
            </a:r>
            <a:r>
              <a:rPr lang="en-GB" sz="1800" dirty="0">
                <a:solidFill>
                  <a:schemeClr val="bg1"/>
                </a:solidFill>
                <a:latin typeface="+mn-lt"/>
              </a:rPr>
              <a:t>engage</a:t>
            </a:r>
            <a:r>
              <a:rPr lang="en-GB" sz="1800" dirty="0">
                <a:solidFill>
                  <a:schemeClr val="bg1"/>
                </a:solidFill>
                <a:latin typeface="+mj-lt"/>
              </a:rPr>
              <a:t> in specific related activities, visit locations that are popular for photography, and a substantial portion of these travellers are repeat visitors.</a:t>
            </a:r>
            <a:endParaRPr lang="en-US" sz="1800" dirty="0">
              <a:solidFill>
                <a:schemeClr val="bg1"/>
              </a:solidFill>
              <a:latin typeface="+mj-lt"/>
              <a:sym typeface="Nunito Sans"/>
            </a:endParaRPr>
          </a:p>
        </p:txBody>
      </p:sp>
    </p:spTree>
    <p:extLst>
      <p:ext uri="{BB962C8B-B14F-4D97-AF65-F5344CB8AC3E}">
        <p14:creationId xmlns:p14="http://schemas.microsoft.com/office/powerpoint/2010/main" val="164570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white rectangular frame with a couple of people&#10;&#10;Description automatically generated">
            <a:extLst>
              <a:ext uri="{FF2B5EF4-FFF2-40B4-BE49-F238E27FC236}">
                <a16:creationId xmlns:a16="http://schemas.microsoft.com/office/drawing/2014/main" id="{E25823C3-BA33-FA4F-4E42-57BE2F025B91}"/>
              </a:ext>
            </a:extLst>
          </p:cNvPr>
          <p:cNvPicPr>
            <a:picLocks noChangeAspect="1"/>
          </p:cNvPicPr>
          <p:nvPr/>
        </p:nvPicPr>
        <p:blipFill>
          <a:blip r:embed="rId3"/>
          <a:stretch>
            <a:fillRect/>
          </a:stretch>
        </p:blipFill>
        <p:spPr>
          <a:xfrm>
            <a:off x="-1" y="-26430"/>
            <a:ext cx="9151951" cy="5210682"/>
          </a:xfrm>
          <a:prstGeom prst="rect">
            <a:avLst/>
          </a:prstGeom>
          <a:ln w="28575">
            <a:solidFill>
              <a:schemeClr val="tx1"/>
            </a:solidFill>
          </a:ln>
        </p:spPr>
      </p:pic>
      <p:sp>
        <p:nvSpPr>
          <p:cNvPr id="3" name="Google Shape;688;p43">
            <a:extLst>
              <a:ext uri="{FF2B5EF4-FFF2-40B4-BE49-F238E27FC236}">
                <a16:creationId xmlns:a16="http://schemas.microsoft.com/office/drawing/2014/main" id="{8E6B98D2-331B-7337-7416-57D407B86A5D}"/>
              </a:ext>
            </a:extLst>
          </p:cNvPr>
          <p:cNvSpPr txBox="1">
            <a:spLocks noGrp="1"/>
          </p:cNvSpPr>
          <p:nvPr>
            <p:ph type="title"/>
          </p:nvPr>
        </p:nvSpPr>
        <p:spPr>
          <a:xfrm>
            <a:off x="0" y="31305"/>
            <a:ext cx="597408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latin typeface="+mj-lt"/>
                <a:ea typeface="Nunito Sans"/>
                <a:cs typeface="Nunito Sans"/>
                <a:sym typeface="Nunito Sans"/>
              </a:rPr>
              <a:t>Data and Tools Used</a:t>
            </a:r>
            <a:endParaRPr sz="2800" b="1" dirty="0">
              <a:latin typeface="+mj-lt"/>
              <a:ea typeface="Nunito Sans"/>
              <a:cs typeface="Nunito Sans"/>
              <a:sym typeface="Nunito Sans"/>
            </a:endParaRPr>
          </a:p>
        </p:txBody>
      </p:sp>
      <p:sp>
        <p:nvSpPr>
          <p:cNvPr id="5" name="TextBox 4">
            <a:extLst>
              <a:ext uri="{FF2B5EF4-FFF2-40B4-BE49-F238E27FC236}">
                <a16:creationId xmlns:a16="http://schemas.microsoft.com/office/drawing/2014/main" id="{4A2493BA-7B1C-A083-6A22-D4CBCBB07246}"/>
              </a:ext>
            </a:extLst>
          </p:cNvPr>
          <p:cNvSpPr txBox="1"/>
          <p:nvPr/>
        </p:nvSpPr>
        <p:spPr>
          <a:xfrm>
            <a:off x="-107390" y="389021"/>
            <a:ext cx="8816340" cy="671659"/>
          </a:xfrm>
          <a:prstGeom prst="rect">
            <a:avLst/>
          </a:prstGeom>
          <a:noFill/>
        </p:spPr>
        <p:txBody>
          <a:bodyPr wrap="square">
            <a:spAutoFit/>
          </a:bodyPr>
          <a:lstStyle/>
          <a:p>
            <a:pPr marL="155448">
              <a:lnSpc>
                <a:spcPct val="130000"/>
              </a:lnSpc>
              <a:spcAft>
                <a:spcPts val="1200"/>
              </a:spcAft>
            </a:pPr>
            <a:r>
              <a:rPr lang="en-GB" sz="1000" b="1" dirty="0">
                <a:solidFill>
                  <a:schemeClr val="tx1"/>
                </a:solidFill>
                <a:effectLst/>
                <a:latin typeface="+mn-lt"/>
              </a:rPr>
              <a:t>Repurposing publicly available dataset related to tourism and travel reviews in Sri Lanka from 2010 to 2023, the </a:t>
            </a:r>
            <a:r>
              <a:rPr lang="en-GB" sz="1000" b="1" dirty="0" err="1">
                <a:solidFill>
                  <a:schemeClr val="tx1"/>
                </a:solidFill>
                <a:effectLst/>
                <a:latin typeface="+mn-lt"/>
              </a:rPr>
              <a:t>Ecocapture</a:t>
            </a:r>
            <a:r>
              <a:rPr lang="en-GB" sz="1000" b="1" dirty="0">
                <a:solidFill>
                  <a:schemeClr val="tx1"/>
                </a:solidFill>
                <a:effectLst/>
                <a:latin typeface="+mn-lt"/>
              </a:rPr>
              <a:t> database was created from the source dataset. New tables such as country, activity and SIA (sentiment analysis) were created based on the source tables. (</a:t>
            </a:r>
            <a:r>
              <a:rPr lang="en-GB" sz="1000" b="1" dirty="0">
                <a:solidFill>
                  <a:schemeClr val="tx1"/>
                </a:solidFill>
                <a:effectLst/>
                <a:latin typeface="+mn-lt"/>
                <a:hlinkClick r:id="rId4" action="ppaction://hlinksldjump"/>
              </a:rPr>
              <a:t>See appendix for more details</a:t>
            </a:r>
            <a:r>
              <a:rPr lang="en-GB" sz="1000" b="1" dirty="0">
                <a:solidFill>
                  <a:schemeClr val="tx1"/>
                </a:solidFill>
                <a:effectLst/>
                <a:latin typeface="+mn-lt"/>
              </a:rPr>
              <a:t>)</a:t>
            </a:r>
          </a:p>
        </p:txBody>
      </p:sp>
      <p:pic>
        <p:nvPicPr>
          <p:cNvPr id="4" name="Picture 3" descr="A snake with its tongue out&#10;&#10;Description automatically generated">
            <a:extLst>
              <a:ext uri="{FF2B5EF4-FFF2-40B4-BE49-F238E27FC236}">
                <a16:creationId xmlns:a16="http://schemas.microsoft.com/office/drawing/2014/main" id="{5B25127F-D3FE-A7BB-04F9-9D358CECFB4A}"/>
              </a:ext>
            </a:extLst>
          </p:cNvPr>
          <p:cNvPicPr>
            <a:picLocks noChangeAspect="1"/>
          </p:cNvPicPr>
          <p:nvPr/>
        </p:nvPicPr>
        <p:blipFill>
          <a:blip r:embed="rId5"/>
          <a:stretch>
            <a:fillRect/>
          </a:stretch>
        </p:blipFill>
        <p:spPr>
          <a:xfrm>
            <a:off x="1221259" y="1380162"/>
            <a:ext cx="455602" cy="459127"/>
          </a:xfrm>
          <a:prstGeom prst="rect">
            <a:avLst/>
          </a:prstGeom>
        </p:spPr>
      </p:pic>
      <p:grpSp>
        <p:nvGrpSpPr>
          <p:cNvPr id="6" name="Group 5">
            <a:extLst>
              <a:ext uri="{FF2B5EF4-FFF2-40B4-BE49-F238E27FC236}">
                <a16:creationId xmlns:a16="http://schemas.microsoft.com/office/drawing/2014/main" id="{89B7935C-F94B-F102-3FD9-833A37AE934B}"/>
              </a:ext>
            </a:extLst>
          </p:cNvPr>
          <p:cNvGrpSpPr/>
          <p:nvPr/>
        </p:nvGrpSpPr>
        <p:grpSpPr>
          <a:xfrm>
            <a:off x="27233" y="1260623"/>
            <a:ext cx="992579" cy="799864"/>
            <a:chOff x="19956" y="1369919"/>
            <a:chExt cx="992579" cy="799864"/>
          </a:xfrm>
        </p:grpSpPr>
        <p:sp>
          <p:nvSpPr>
            <p:cNvPr id="7" name="TextBox 6">
              <a:extLst>
                <a:ext uri="{FF2B5EF4-FFF2-40B4-BE49-F238E27FC236}">
                  <a16:creationId xmlns:a16="http://schemas.microsoft.com/office/drawing/2014/main" id="{FCFA2FF4-D567-DD62-9448-28966CAB169F}"/>
                </a:ext>
              </a:extLst>
            </p:cNvPr>
            <p:cNvSpPr txBox="1"/>
            <p:nvPr/>
          </p:nvSpPr>
          <p:spPr>
            <a:xfrm>
              <a:off x="19956" y="1923562"/>
              <a:ext cx="992579" cy="246221"/>
            </a:xfrm>
            <a:prstGeom prst="rect">
              <a:avLst/>
            </a:prstGeom>
            <a:noFill/>
          </p:spPr>
          <p:txBody>
            <a:bodyPr wrap="none" rtlCol="0">
              <a:spAutoFit/>
            </a:bodyPr>
            <a:lstStyle/>
            <a:p>
              <a:r>
                <a:rPr lang="en-GB" sz="1000" b="1" dirty="0"/>
                <a:t>Reviews.CSV</a:t>
              </a:r>
            </a:p>
          </p:txBody>
        </p:sp>
        <p:pic>
          <p:nvPicPr>
            <p:cNvPr id="8" name="Picture 7" descr="A green and black logo&#10;&#10;Description automatically generated">
              <a:extLst>
                <a:ext uri="{FF2B5EF4-FFF2-40B4-BE49-F238E27FC236}">
                  <a16:creationId xmlns:a16="http://schemas.microsoft.com/office/drawing/2014/main" id="{E33E315E-D6AF-3EBA-7E04-2D8E347FF256}"/>
                </a:ext>
              </a:extLst>
            </p:cNvPr>
            <p:cNvPicPr>
              <a:picLocks noChangeAspect="1"/>
            </p:cNvPicPr>
            <p:nvPr/>
          </p:nvPicPr>
          <p:blipFill>
            <a:blip r:embed="rId6"/>
            <a:stretch>
              <a:fillRect/>
            </a:stretch>
          </p:blipFill>
          <p:spPr>
            <a:xfrm>
              <a:off x="147656" y="1369919"/>
              <a:ext cx="660237" cy="660237"/>
            </a:xfrm>
            <a:prstGeom prst="rect">
              <a:avLst/>
            </a:prstGeom>
          </p:spPr>
        </p:pic>
      </p:grpSp>
      <p:grpSp>
        <p:nvGrpSpPr>
          <p:cNvPr id="9" name="Group 8">
            <a:extLst>
              <a:ext uri="{FF2B5EF4-FFF2-40B4-BE49-F238E27FC236}">
                <a16:creationId xmlns:a16="http://schemas.microsoft.com/office/drawing/2014/main" id="{088240DF-5547-8BBD-8112-02FEB10ECEF5}"/>
              </a:ext>
            </a:extLst>
          </p:cNvPr>
          <p:cNvGrpSpPr/>
          <p:nvPr/>
        </p:nvGrpSpPr>
        <p:grpSpPr>
          <a:xfrm>
            <a:off x="911250" y="1699962"/>
            <a:ext cx="1253591" cy="1743576"/>
            <a:chOff x="1429585" y="1971752"/>
            <a:chExt cx="1253591" cy="1743576"/>
          </a:xfrm>
        </p:grpSpPr>
        <p:grpSp>
          <p:nvGrpSpPr>
            <p:cNvPr id="12" name="Group 11">
              <a:extLst>
                <a:ext uri="{FF2B5EF4-FFF2-40B4-BE49-F238E27FC236}">
                  <a16:creationId xmlns:a16="http://schemas.microsoft.com/office/drawing/2014/main" id="{BEC09E38-945E-956D-B00B-1E3D8A86D3B7}"/>
                </a:ext>
              </a:extLst>
            </p:cNvPr>
            <p:cNvGrpSpPr/>
            <p:nvPr/>
          </p:nvGrpSpPr>
          <p:grpSpPr>
            <a:xfrm>
              <a:off x="1586972" y="1971752"/>
              <a:ext cx="882570" cy="1601749"/>
              <a:chOff x="2411523" y="2365410"/>
              <a:chExt cx="882570" cy="1601749"/>
            </a:xfrm>
          </p:grpSpPr>
          <p:pic>
            <p:nvPicPr>
              <p:cNvPr id="14" name="Picture 13" descr="A green and black symbol&#10;&#10;Description automatically generated">
                <a:extLst>
                  <a:ext uri="{FF2B5EF4-FFF2-40B4-BE49-F238E27FC236}">
                    <a16:creationId xmlns:a16="http://schemas.microsoft.com/office/drawing/2014/main" id="{6C1D1005-AD40-7ECD-C78A-DA989CFDF6FC}"/>
                  </a:ext>
                </a:extLst>
              </p:cNvPr>
              <p:cNvPicPr>
                <a:picLocks noChangeAspect="1"/>
              </p:cNvPicPr>
              <p:nvPr/>
            </p:nvPicPr>
            <p:blipFill>
              <a:blip r:embed="rId7"/>
              <a:stretch>
                <a:fillRect/>
              </a:stretch>
            </p:blipFill>
            <p:spPr>
              <a:xfrm>
                <a:off x="2411523" y="3084589"/>
                <a:ext cx="882570" cy="882570"/>
              </a:xfrm>
              <a:prstGeom prst="rect">
                <a:avLst/>
              </a:prstGeom>
            </p:spPr>
          </p:pic>
          <p:sp>
            <p:nvSpPr>
              <p:cNvPr id="15" name="Arrow: Right 14">
                <a:extLst>
                  <a:ext uri="{FF2B5EF4-FFF2-40B4-BE49-F238E27FC236}">
                    <a16:creationId xmlns:a16="http://schemas.microsoft.com/office/drawing/2014/main" id="{A8716F82-B3B4-E088-B023-6B400DD472AF}"/>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62A4E2E4-A9B0-3FF5-A639-13C12C7775BA}"/>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9513C993-74A5-2650-3D60-3F89A8CD5613}"/>
                </a:ext>
              </a:extLst>
            </p:cNvPr>
            <p:cNvSpPr txBox="1"/>
            <p:nvPr/>
          </p:nvSpPr>
          <p:spPr>
            <a:xfrm>
              <a:off x="1429585" y="3469107"/>
              <a:ext cx="1253591" cy="246221"/>
            </a:xfrm>
            <a:prstGeom prst="rect">
              <a:avLst/>
            </a:prstGeom>
            <a:noFill/>
          </p:spPr>
          <p:txBody>
            <a:bodyPr wrap="square" rtlCol="0">
              <a:spAutoFit/>
            </a:bodyPr>
            <a:lstStyle/>
            <a:p>
              <a:r>
                <a:rPr lang="en-GB" sz="1000" b="1" dirty="0"/>
                <a:t>Country Mapper </a:t>
              </a:r>
            </a:p>
          </p:txBody>
        </p:sp>
      </p:grpSp>
      <p:pic>
        <p:nvPicPr>
          <p:cNvPr id="17" name="Picture 16" descr="A snake with its tongue out&#10;&#10;Description automatically generated">
            <a:extLst>
              <a:ext uri="{FF2B5EF4-FFF2-40B4-BE49-F238E27FC236}">
                <a16:creationId xmlns:a16="http://schemas.microsoft.com/office/drawing/2014/main" id="{591B3604-6E83-D37A-EA87-467F4F9CB9CA}"/>
              </a:ext>
            </a:extLst>
          </p:cNvPr>
          <p:cNvPicPr>
            <a:picLocks noChangeAspect="1"/>
          </p:cNvPicPr>
          <p:nvPr/>
        </p:nvPicPr>
        <p:blipFill>
          <a:blip r:embed="rId5"/>
          <a:stretch>
            <a:fillRect/>
          </a:stretch>
        </p:blipFill>
        <p:spPr>
          <a:xfrm>
            <a:off x="1232774" y="3618340"/>
            <a:ext cx="455602" cy="459127"/>
          </a:xfrm>
          <a:prstGeom prst="rect">
            <a:avLst/>
          </a:prstGeom>
        </p:spPr>
      </p:pic>
      <p:sp>
        <p:nvSpPr>
          <p:cNvPr id="21" name="Arrow: Right 20">
            <a:extLst>
              <a:ext uri="{FF2B5EF4-FFF2-40B4-BE49-F238E27FC236}">
                <a16:creationId xmlns:a16="http://schemas.microsoft.com/office/drawing/2014/main" id="{9B94050A-036D-E623-D4FA-95D2EB440F1C}"/>
              </a:ext>
            </a:extLst>
          </p:cNvPr>
          <p:cNvSpPr/>
          <p:nvPr/>
        </p:nvSpPr>
        <p:spPr>
          <a:xfrm>
            <a:off x="813594" y="1505669"/>
            <a:ext cx="384759" cy="14906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logo with blue and orange crosses&#10;&#10;Description automatically generated">
            <a:extLst>
              <a:ext uri="{FF2B5EF4-FFF2-40B4-BE49-F238E27FC236}">
                <a16:creationId xmlns:a16="http://schemas.microsoft.com/office/drawing/2014/main" id="{8F0761A4-5A48-F92F-2A60-1F6AE95D23C2}"/>
              </a:ext>
            </a:extLst>
          </p:cNvPr>
          <p:cNvPicPr>
            <a:picLocks noChangeAspect="1"/>
          </p:cNvPicPr>
          <p:nvPr/>
        </p:nvPicPr>
        <p:blipFill>
          <a:blip r:embed="rId8"/>
          <a:stretch>
            <a:fillRect/>
          </a:stretch>
        </p:blipFill>
        <p:spPr>
          <a:xfrm>
            <a:off x="7751733" y="2228779"/>
            <a:ext cx="1089011" cy="1089011"/>
          </a:xfrm>
          <a:prstGeom prst="rect">
            <a:avLst/>
          </a:prstGeom>
        </p:spPr>
      </p:pic>
      <p:pic>
        <p:nvPicPr>
          <p:cNvPr id="26" name="Picture 25" descr="A yellow rectangular shapes on a black background&#10;&#10;Description automatically generated">
            <a:extLst>
              <a:ext uri="{FF2B5EF4-FFF2-40B4-BE49-F238E27FC236}">
                <a16:creationId xmlns:a16="http://schemas.microsoft.com/office/drawing/2014/main" id="{6374A5BD-31DD-5CD5-DD28-7D89794F07C0}"/>
              </a:ext>
            </a:extLst>
          </p:cNvPr>
          <p:cNvPicPr>
            <a:picLocks noChangeAspect="1"/>
          </p:cNvPicPr>
          <p:nvPr/>
        </p:nvPicPr>
        <p:blipFill>
          <a:blip r:embed="rId9"/>
          <a:stretch>
            <a:fillRect/>
          </a:stretch>
        </p:blipFill>
        <p:spPr>
          <a:xfrm>
            <a:off x="7737562" y="3365259"/>
            <a:ext cx="1089012" cy="612569"/>
          </a:xfrm>
          <a:prstGeom prst="rect">
            <a:avLst/>
          </a:prstGeom>
        </p:spPr>
      </p:pic>
      <p:sp>
        <p:nvSpPr>
          <p:cNvPr id="27" name="Plus Sign 26">
            <a:extLst>
              <a:ext uri="{FF2B5EF4-FFF2-40B4-BE49-F238E27FC236}">
                <a16:creationId xmlns:a16="http://schemas.microsoft.com/office/drawing/2014/main" id="{F6FCCC2D-F349-FB03-C6A9-B772CECB71FA}"/>
              </a:ext>
            </a:extLst>
          </p:cNvPr>
          <p:cNvSpPr/>
          <p:nvPr/>
        </p:nvSpPr>
        <p:spPr>
          <a:xfrm>
            <a:off x="8149003" y="3056482"/>
            <a:ext cx="266131" cy="266131"/>
          </a:xfrm>
          <a:prstGeom prst="mathPlu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30" name="Picture 29" descr="A green and black symbol&#10;&#10;Description automatically generated">
            <a:extLst>
              <a:ext uri="{FF2B5EF4-FFF2-40B4-BE49-F238E27FC236}">
                <a16:creationId xmlns:a16="http://schemas.microsoft.com/office/drawing/2014/main" id="{E7D25354-CA76-DF7B-5333-E39F8D9DB270}"/>
              </a:ext>
            </a:extLst>
          </p:cNvPr>
          <p:cNvPicPr>
            <a:picLocks noChangeAspect="1"/>
          </p:cNvPicPr>
          <p:nvPr/>
        </p:nvPicPr>
        <p:blipFill>
          <a:blip r:embed="rId7"/>
          <a:stretch>
            <a:fillRect/>
          </a:stretch>
        </p:blipFill>
        <p:spPr>
          <a:xfrm>
            <a:off x="8054942" y="4339463"/>
            <a:ext cx="518027" cy="518027"/>
          </a:xfrm>
          <a:prstGeom prst="rect">
            <a:avLst/>
          </a:prstGeom>
        </p:spPr>
      </p:pic>
      <p:sp>
        <p:nvSpPr>
          <p:cNvPr id="31" name="Arrow: Down 30">
            <a:extLst>
              <a:ext uri="{FF2B5EF4-FFF2-40B4-BE49-F238E27FC236}">
                <a16:creationId xmlns:a16="http://schemas.microsoft.com/office/drawing/2014/main" id="{901F8E37-BA42-8607-418A-4C61F664B060}"/>
              </a:ext>
            </a:extLst>
          </p:cNvPr>
          <p:cNvSpPr/>
          <p:nvPr/>
        </p:nvSpPr>
        <p:spPr>
          <a:xfrm rot="16200000">
            <a:off x="7824176" y="4476304"/>
            <a:ext cx="181218"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F9B389CE-5FCF-0D8D-DC4E-9EE2DFC0831D}"/>
              </a:ext>
            </a:extLst>
          </p:cNvPr>
          <p:cNvPicPr>
            <a:picLocks noChangeAspect="1"/>
          </p:cNvPicPr>
          <p:nvPr/>
        </p:nvPicPr>
        <p:blipFill>
          <a:blip r:embed="rId10"/>
          <a:stretch>
            <a:fillRect/>
          </a:stretch>
        </p:blipFill>
        <p:spPr>
          <a:xfrm>
            <a:off x="1974112" y="1005290"/>
            <a:ext cx="5373083" cy="3918005"/>
          </a:xfrm>
          <a:prstGeom prst="rect">
            <a:avLst/>
          </a:prstGeom>
        </p:spPr>
      </p:pic>
      <p:pic>
        <p:nvPicPr>
          <p:cNvPr id="37" name="Picture 36" descr="A blue dolphin with yellow text&#10;&#10;Description automatically generated">
            <a:extLst>
              <a:ext uri="{FF2B5EF4-FFF2-40B4-BE49-F238E27FC236}">
                <a16:creationId xmlns:a16="http://schemas.microsoft.com/office/drawing/2014/main" id="{A72656AA-966E-4495-2109-318377561662}"/>
              </a:ext>
            </a:extLst>
          </p:cNvPr>
          <p:cNvPicPr>
            <a:picLocks noChangeAspect="1"/>
          </p:cNvPicPr>
          <p:nvPr/>
        </p:nvPicPr>
        <p:blipFill>
          <a:blip r:embed="rId11"/>
          <a:stretch>
            <a:fillRect/>
          </a:stretch>
        </p:blipFill>
        <p:spPr>
          <a:xfrm>
            <a:off x="4005451" y="2017533"/>
            <a:ext cx="792291" cy="792291"/>
          </a:xfrm>
          <a:prstGeom prst="rect">
            <a:avLst/>
          </a:prstGeom>
        </p:spPr>
      </p:pic>
      <p:sp>
        <p:nvSpPr>
          <p:cNvPr id="29" name="Arrow: Right 28">
            <a:extLst>
              <a:ext uri="{FF2B5EF4-FFF2-40B4-BE49-F238E27FC236}">
                <a16:creationId xmlns:a16="http://schemas.microsoft.com/office/drawing/2014/main" id="{94B4DD22-379C-27E3-88FD-FDC853DC7279}"/>
              </a:ext>
            </a:extLst>
          </p:cNvPr>
          <p:cNvSpPr/>
          <p:nvPr/>
        </p:nvSpPr>
        <p:spPr>
          <a:xfrm>
            <a:off x="6529759" y="4598477"/>
            <a:ext cx="659156"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A94584DE-1217-6526-8923-FBDCF2FA8A98}"/>
              </a:ext>
            </a:extLst>
          </p:cNvPr>
          <p:cNvSpPr txBox="1"/>
          <p:nvPr/>
        </p:nvSpPr>
        <p:spPr>
          <a:xfrm>
            <a:off x="6975456" y="4800286"/>
            <a:ext cx="1600013" cy="246221"/>
          </a:xfrm>
          <a:prstGeom prst="rect">
            <a:avLst/>
          </a:prstGeom>
          <a:noFill/>
        </p:spPr>
        <p:txBody>
          <a:bodyPr wrap="square" rtlCol="0">
            <a:spAutoFit/>
          </a:bodyPr>
          <a:lstStyle/>
          <a:p>
            <a:r>
              <a:rPr lang="en-GB" sz="1000" b="1" dirty="0"/>
              <a:t>Qc Data extraction.py</a:t>
            </a:r>
          </a:p>
        </p:txBody>
      </p:sp>
      <p:sp>
        <p:nvSpPr>
          <p:cNvPr id="18" name="Arrow: Right 17">
            <a:extLst>
              <a:ext uri="{FF2B5EF4-FFF2-40B4-BE49-F238E27FC236}">
                <a16:creationId xmlns:a16="http://schemas.microsoft.com/office/drawing/2014/main" id="{8420C07C-A365-3AF3-9786-CFD74AB4C843}"/>
              </a:ext>
            </a:extLst>
          </p:cNvPr>
          <p:cNvSpPr/>
          <p:nvPr/>
        </p:nvSpPr>
        <p:spPr>
          <a:xfrm>
            <a:off x="1711542" y="1498551"/>
            <a:ext cx="371408" cy="14198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5A3BC287-0935-AE44-67E3-ADEDF9C1BAAF}"/>
              </a:ext>
            </a:extLst>
          </p:cNvPr>
          <p:cNvSpPr/>
          <p:nvPr/>
        </p:nvSpPr>
        <p:spPr>
          <a:xfrm>
            <a:off x="6987581" y="3107395"/>
            <a:ext cx="1072123" cy="143512"/>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8224B-432B-ABC4-1AF2-1E19F2C2A2CF}"/>
              </a:ext>
            </a:extLst>
          </p:cNvPr>
          <p:cNvSpPr/>
          <p:nvPr/>
        </p:nvSpPr>
        <p:spPr>
          <a:xfrm>
            <a:off x="5974080" y="1085158"/>
            <a:ext cx="1312170" cy="702770"/>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4" name="Rectangle 33">
            <a:extLst>
              <a:ext uri="{FF2B5EF4-FFF2-40B4-BE49-F238E27FC236}">
                <a16:creationId xmlns:a16="http://schemas.microsoft.com/office/drawing/2014/main" id="{6DEFE7C8-D115-B692-3ABB-72F1F611E33C}"/>
              </a:ext>
            </a:extLst>
          </p:cNvPr>
          <p:cNvSpPr/>
          <p:nvPr/>
        </p:nvSpPr>
        <p:spPr>
          <a:xfrm>
            <a:off x="3607324" y="3926524"/>
            <a:ext cx="1358320" cy="1022978"/>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5" name="Rectangle 34">
            <a:extLst>
              <a:ext uri="{FF2B5EF4-FFF2-40B4-BE49-F238E27FC236}">
                <a16:creationId xmlns:a16="http://schemas.microsoft.com/office/drawing/2014/main" id="{87FFBCCB-7630-DE2B-49AA-369BFDF28A89}"/>
              </a:ext>
            </a:extLst>
          </p:cNvPr>
          <p:cNvSpPr/>
          <p:nvPr/>
        </p:nvSpPr>
        <p:spPr>
          <a:xfrm>
            <a:off x="4825049" y="2899047"/>
            <a:ext cx="1072123" cy="948856"/>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6" name="Arrow: Bent-Up 35">
            <a:extLst>
              <a:ext uri="{FF2B5EF4-FFF2-40B4-BE49-F238E27FC236}">
                <a16:creationId xmlns:a16="http://schemas.microsoft.com/office/drawing/2014/main" id="{317CE0DD-5F79-016D-43BC-C9830AA0986F}"/>
              </a:ext>
            </a:extLst>
          </p:cNvPr>
          <p:cNvSpPr/>
          <p:nvPr/>
        </p:nvSpPr>
        <p:spPr>
          <a:xfrm flipV="1">
            <a:off x="1734787" y="3800380"/>
            <a:ext cx="2273627" cy="267636"/>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0A71A4B0-4882-2508-6451-87855B5AED20}"/>
              </a:ext>
            </a:extLst>
          </p:cNvPr>
          <p:cNvSpPr txBox="1"/>
          <p:nvPr/>
        </p:nvSpPr>
        <p:spPr>
          <a:xfrm>
            <a:off x="2422436" y="979083"/>
            <a:ext cx="1494970" cy="246221"/>
          </a:xfrm>
          <a:prstGeom prst="rect">
            <a:avLst/>
          </a:prstGeom>
          <a:noFill/>
        </p:spPr>
        <p:txBody>
          <a:bodyPr wrap="square" rtlCol="0">
            <a:spAutoFit/>
          </a:bodyPr>
          <a:lstStyle/>
          <a:p>
            <a:r>
              <a:rPr lang="en-GB" sz="1000" b="1" dirty="0" err="1">
                <a:solidFill>
                  <a:srgbClr val="434343"/>
                </a:solidFill>
                <a:effectLst/>
                <a:latin typeface="+mn-lt"/>
              </a:rPr>
              <a:t>Ecocapture</a:t>
            </a:r>
            <a:r>
              <a:rPr lang="en-GB" sz="1000" b="1" dirty="0">
                <a:solidFill>
                  <a:srgbClr val="434343"/>
                </a:solidFill>
                <a:effectLst/>
                <a:latin typeface="+mn-lt"/>
              </a:rPr>
              <a:t> Database</a:t>
            </a:r>
            <a:endParaRPr lang="en-GB" sz="1000" b="1" dirty="0"/>
          </a:p>
        </p:txBody>
      </p:sp>
      <p:sp>
        <p:nvSpPr>
          <p:cNvPr id="33" name="TextBox 32">
            <a:extLst>
              <a:ext uri="{FF2B5EF4-FFF2-40B4-BE49-F238E27FC236}">
                <a16:creationId xmlns:a16="http://schemas.microsoft.com/office/drawing/2014/main" id="{3A38961D-1CB7-A349-18EE-8DF0CE6E9947}"/>
              </a:ext>
            </a:extLst>
          </p:cNvPr>
          <p:cNvSpPr txBox="1"/>
          <p:nvPr/>
        </p:nvSpPr>
        <p:spPr>
          <a:xfrm>
            <a:off x="1541926" y="1625744"/>
            <a:ext cx="660237" cy="246221"/>
          </a:xfrm>
          <a:prstGeom prst="rect">
            <a:avLst/>
          </a:prstGeom>
          <a:noFill/>
        </p:spPr>
        <p:txBody>
          <a:bodyPr wrap="square" rtlCol="0">
            <a:spAutoFit/>
          </a:bodyPr>
          <a:lstStyle/>
          <a:p>
            <a:r>
              <a:rPr lang="en-GB" sz="1000" b="1" dirty="0"/>
              <a:t>ETL.py</a:t>
            </a:r>
          </a:p>
        </p:txBody>
      </p:sp>
      <p:sp>
        <p:nvSpPr>
          <p:cNvPr id="24" name="TextBox 23">
            <a:extLst>
              <a:ext uri="{FF2B5EF4-FFF2-40B4-BE49-F238E27FC236}">
                <a16:creationId xmlns:a16="http://schemas.microsoft.com/office/drawing/2014/main" id="{276004B3-8255-4315-E375-D4ABBE2E94D0}"/>
              </a:ext>
            </a:extLst>
          </p:cNvPr>
          <p:cNvSpPr txBox="1"/>
          <p:nvPr/>
        </p:nvSpPr>
        <p:spPr>
          <a:xfrm>
            <a:off x="653122" y="4057036"/>
            <a:ext cx="1654811" cy="253916"/>
          </a:xfrm>
          <a:prstGeom prst="rect">
            <a:avLst/>
          </a:prstGeom>
          <a:noFill/>
        </p:spPr>
        <p:txBody>
          <a:bodyPr wrap="square">
            <a:spAutoFit/>
          </a:bodyPr>
          <a:lstStyle/>
          <a:p>
            <a:r>
              <a:rPr lang="en-GB" sz="1000" b="1" dirty="0"/>
              <a:t>Sentiment analysis.py</a:t>
            </a:r>
          </a:p>
        </p:txBody>
      </p:sp>
      <p:pic>
        <p:nvPicPr>
          <p:cNvPr id="28" name="Picture 27" descr="A snake with its tongue out&#10;&#10;Description automatically generated">
            <a:extLst>
              <a:ext uri="{FF2B5EF4-FFF2-40B4-BE49-F238E27FC236}">
                <a16:creationId xmlns:a16="http://schemas.microsoft.com/office/drawing/2014/main" id="{B54F21B8-7E27-5F9A-E9E1-A370160173F3}"/>
              </a:ext>
            </a:extLst>
          </p:cNvPr>
          <p:cNvPicPr>
            <a:picLocks noChangeAspect="1"/>
          </p:cNvPicPr>
          <p:nvPr/>
        </p:nvPicPr>
        <p:blipFill>
          <a:blip r:embed="rId5"/>
          <a:stretch>
            <a:fillRect/>
          </a:stretch>
        </p:blipFill>
        <p:spPr>
          <a:xfrm>
            <a:off x="7234189" y="4432977"/>
            <a:ext cx="455602" cy="459127"/>
          </a:xfrm>
          <a:prstGeom prst="rect">
            <a:avLst/>
          </a:prstGeom>
        </p:spPr>
      </p:pic>
    </p:spTree>
    <p:extLst>
      <p:ext uri="{BB962C8B-B14F-4D97-AF65-F5344CB8AC3E}">
        <p14:creationId xmlns:p14="http://schemas.microsoft.com/office/powerpoint/2010/main" val="110402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062F-B5C1-876B-EF82-D08C552DD239}"/>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0DBECFD4-E477-EAAB-2C89-83A4167036EF}"/>
              </a:ext>
            </a:extLst>
          </p:cNvPr>
          <p:cNvPicPr>
            <a:picLocks noChangeAspect="1"/>
          </p:cNvPicPr>
          <p:nvPr/>
        </p:nvPicPr>
        <p:blipFill>
          <a:blip r:embed="rId3">
            <a:alphaModFix/>
          </a:blip>
          <a:stretch>
            <a:fillRect/>
          </a:stretch>
        </p:blipFill>
        <p:spPr>
          <a:xfrm>
            <a:off x="0" y="-43018"/>
            <a:ext cx="9144000" cy="5143499"/>
          </a:xfrm>
          <a:prstGeom prst="rect">
            <a:avLst/>
          </a:prstGeom>
        </p:spPr>
      </p:pic>
      <p:sp>
        <p:nvSpPr>
          <p:cNvPr id="2" name="Google Shape;706;p46">
            <a:extLst>
              <a:ext uri="{FF2B5EF4-FFF2-40B4-BE49-F238E27FC236}">
                <a16:creationId xmlns:a16="http://schemas.microsoft.com/office/drawing/2014/main" id="{F4CD7E59-6F90-C765-9355-EACE42BE5FE2}"/>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893BEF1E-5673-0F9B-47B0-73E005845DE7}"/>
              </a:ext>
            </a:extLst>
          </p:cNvPr>
          <p:cNvPicPr>
            <a:picLocks noChangeAspect="1"/>
          </p:cNvPicPr>
          <p:nvPr/>
        </p:nvPicPr>
        <p:blipFill>
          <a:blip r:embed="rId4"/>
          <a:stretch>
            <a:fillRect/>
          </a:stretch>
        </p:blipFill>
        <p:spPr>
          <a:xfrm>
            <a:off x="310612" y="329008"/>
            <a:ext cx="8546669" cy="4719273"/>
          </a:xfrm>
          <a:prstGeom prst="rect">
            <a:avLst/>
          </a:prstGeom>
        </p:spPr>
      </p:pic>
      <p:sp>
        <p:nvSpPr>
          <p:cNvPr id="19" name="TextBox 18">
            <a:extLst>
              <a:ext uri="{FF2B5EF4-FFF2-40B4-BE49-F238E27FC236}">
                <a16:creationId xmlns:a16="http://schemas.microsoft.com/office/drawing/2014/main" id="{37F7FAAE-338E-94D5-C779-38747D05CA28}"/>
              </a:ext>
            </a:extLst>
          </p:cNvPr>
          <p:cNvSpPr txBox="1"/>
          <p:nvPr/>
        </p:nvSpPr>
        <p:spPr>
          <a:xfrm>
            <a:off x="805913" y="1237229"/>
            <a:ext cx="3332136" cy="1169551"/>
          </a:xfrm>
          <a:prstGeom prst="rect">
            <a:avLst/>
          </a:prstGeom>
          <a:noFill/>
        </p:spPr>
        <p:txBody>
          <a:bodyPr wrap="square">
            <a:spAutoFit/>
          </a:bodyPr>
          <a:lstStyle/>
          <a:p>
            <a:r>
              <a:rPr lang="en-GB" sz="1000" b="1" dirty="0"/>
              <a:t>The pandemic had a notable impact on travel plans, causing a decline in both photography and non-photography holidays. </a:t>
            </a:r>
          </a:p>
          <a:p>
            <a:endParaRPr lang="en-GB" sz="1000" b="1" dirty="0"/>
          </a:p>
          <a:p>
            <a:r>
              <a:rPr lang="en-GB" sz="1000" b="1" dirty="0"/>
              <a:t>The severity of the impact was more pronounced in photography holidays, possibly due to travel restrictions and concerns over health and safety</a:t>
            </a:r>
            <a:r>
              <a:rPr lang="en-GB" sz="1000" dirty="0"/>
              <a:t>.</a:t>
            </a:r>
          </a:p>
        </p:txBody>
      </p:sp>
      <p:pic>
        <p:nvPicPr>
          <p:cNvPr id="4" name="Picture 3">
            <a:extLst>
              <a:ext uri="{FF2B5EF4-FFF2-40B4-BE49-F238E27FC236}">
                <a16:creationId xmlns:a16="http://schemas.microsoft.com/office/drawing/2014/main" id="{1537D852-1EE7-CDD0-10DF-C181A7B73E8C}"/>
              </a:ext>
            </a:extLst>
          </p:cNvPr>
          <p:cNvPicPr>
            <a:picLocks noChangeAspect="1"/>
          </p:cNvPicPr>
          <p:nvPr/>
        </p:nvPicPr>
        <p:blipFill>
          <a:blip r:embed="rId5"/>
          <a:stretch>
            <a:fillRect/>
          </a:stretch>
        </p:blipFill>
        <p:spPr>
          <a:xfrm>
            <a:off x="7550235" y="1237229"/>
            <a:ext cx="1283153" cy="479419"/>
          </a:xfrm>
          <a:prstGeom prst="rect">
            <a:avLst/>
          </a:prstGeom>
        </p:spPr>
      </p:pic>
      <p:sp>
        <p:nvSpPr>
          <p:cNvPr id="8" name="TextBox 7">
            <a:extLst>
              <a:ext uri="{FF2B5EF4-FFF2-40B4-BE49-F238E27FC236}">
                <a16:creationId xmlns:a16="http://schemas.microsoft.com/office/drawing/2014/main" id="{34DAB2AB-9E45-4CDB-2C3B-90E8484BFB67}"/>
              </a:ext>
            </a:extLst>
          </p:cNvPr>
          <p:cNvSpPr txBox="1"/>
          <p:nvPr/>
        </p:nvSpPr>
        <p:spPr>
          <a:xfrm>
            <a:off x="0" y="-43018"/>
            <a:ext cx="6524786" cy="523220"/>
          </a:xfrm>
          <a:prstGeom prst="rect">
            <a:avLst/>
          </a:prstGeom>
          <a:noFill/>
        </p:spPr>
        <p:txBody>
          <a:bodyPr wrap="square">
            <a:spAutoFit/>
          </a:bodyPr>
          <a:lstStyle/>
          <a:p>
            <a:r>
              <a:rPr lang="en-US" sz="2800" b="1" dirty="0">
                <a:latin typeface="+mj-lt"/>
                <a:ea typeface="Nunito Sans"/>
                <a:cs typeface="Nunito Sans"/>
                <a:sym typeface="Nunito Sans"/>
              </a:rPr>
              <a:t>Statistical Analysis</a:t>
            </a:r>
            <a:endParaRPr lang="en-GB" sz="2800" b="1" dirty="0">
              <a:latin typeface="+mj-lt"/>
            </a:endParaRPr>
          </a:p>
        </p:txBody>
      </p:sp>
    </p:spTree>
    <p:extLst>
      <p:ext uri="{BB962C8B-B14F-4D97-AF65-F5344CB8AC3E}">
        <p14:creationId xmlns:p14="http://schemas.microsoft.com/office/powerpoint/2010/main" val="18987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E4ED-63FD-17A4-4438-27491D422905}"/>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AAC437C4-6AF2-0049-B45C-BF80B513FFEB}"/>
              </a:ext>
            </a:extLst>
          </p:cNvPr>
          <p:cNvPicPr>
            <a:picLocks noChangeAspect="1"/>
          </p:cNvPicPr>
          <p:nvPr/>
        </p:nvPicPr>
        <p:blipFill>
          <a:blip r:embed="rId3">
            <a:alphaModFix amt="86000"/>
          </a:blip>
          <a:stretch>
            <a:fillRect/>
          </a:stretch>
        </p:blipFill>
        <p:spPr>
          <a:xfrm>
            <a:off x="0" y="0"/>
            <a:ext cx="9144000" cy="5143500"/>
          </a:xfrm>
          <a:prstGeom prst="rect">
            <a:avLst/>
          </a:prstGeom>
        </p:spPr>
      </p:pic>
      <p:pic>
        <p:nvPicPr>
          <p:cNvPr id="26" name="Picture 25">
            <a:extLst>
              <a:ext uri="{FF2B5EF4-FFF2-40B4-BE49-F238E27FC236}">
                <a16:creationId xmlns:a16="http://schemas.microsoft.com/office/drawing/2014/main" id="{053769AE-89C7-A236-23C6-A604290BE57D}"/>
              </a:ext>
            </a:extLst>
          </p:cNvPr>
          <p:cNvPicPr>
            <a:picLocks noChangeAspect="1"/>
          </p:cNvPicPr>
          <p:nvPr/>
        </p:nvPicPr>
        <p:blipFill>
          <a:blip r:embed="rId4"/>
          <a:srcRect/>
          <a:stretch/>
        </p:blipFill>
        <p:spPr>
          <a:xfrm>
            <a:off x="137951" y="327773"/>
            <a:ext cx="8357864" cy="4742218"/>
          </a:xfrm>
          <a:prstGeom prst="rect">
            <a:avLst/>
          </a:prstGeom>
        </p:spPr>
      </p:pic>
      <p:sp>
        <p:nvSpPr>
          <p:cNvPr id="2" name="Google Shape;706;p46">
            <a:extLst>
              <a:ext uri="{FF2B5EF4-FFF2-40B4-BE49-F238E27FC236}">
                <a16:creationId xmlns:a16="http://schemas.microsoft.com/office/drawing/2014/main" id="{51AF29DC-043A-1D00-1434-BC445A49B24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6" name="TextBox 15">
            <a:extLst>
              <a:ext uri="{FF2B5EF4-FFF2-40B4-BE49-F238E27FC236}">
                <a16:creationId xmlns:a16="http://schemas.microsoft.com/office/drawing/2014/main" id="{6E82B0AC-F671-5B49-7BB8-7F98B146C145}"/>
              </a:ext>
            </a:extLst>
          </p:cNvPr>
          <p:cNvSpPr txBox="1"/>
          <p:nvPr/>
        </p:nvSpPr>
        <p:spPr>
          <a:xfrm>
            <a:off x="3472444" y="679800"/>
            <a:ext cx="3022988" cy="553998"/>
          </a:xfrm>
          <a:prstGeom prst="rect">
            <a:avLst/>
          </a:prstGeom>
          <a:noFill/>
        </p:spPr>
        <p:txBody>
          <a:bodyPr wrap="square">
            <a:spAutoFit/>
          </a:bodyPr>
          <a:lstStyle/>
          <a:p>
            <a:r>
              <a:rPr lang="en-GB" sz="1000" b="1" dirty="0"/>
              <a:t>Wildlife &amp; Nature </a:t>
            </a:r>
            <a:r>
              <a:rPr lang="en-GB" sz="1000" dirty="0"/>
              <a:t>tops the chart, indicating that nearly 40% of photography holidaymakers prefer to immerse themselves in the natural world.</a:t>
            </a:r>
          </a:p>
        </p:txBody>
      </p:sp>
      <p:sp>
        <p:nvSpPr>
          <p:cNvPr id="18" name="TextBox 17">
            <a:extLst>
              <a:ext uri="{FF2B5EF4-FFF2-40B4-BE49-F238E27FC236}">
                <a16:creationId xmlns:a16="http://schemas.microsoft.com/office/drawing/2014/main" id="{8954950C-9C9D-5878-FC24-034EEE3F3E87}"/>
              </a:ext>
            </a:extLst>
          </p:cNvPr>
          <p:cNvSpPr txBox="1"/>
          <p:nvPr/>
        </p:nvSpPr>
        <p:spPr>
          <a:xfrm>
            <a:off x="4823546" y="1396741"/>
            <a:ext cx="2896789" cy="707886"/>
          </a:xfrm>
          <a:prstGeom prst="rect">
            <a:avLst/>
          </a:prstGeom>
          <a:noFill/>
        </p:spPr>
        <p:txBody>
          <a:bodyPr wrap="square">
            <a:spAutoFit/>
          </a:bodyPr>
          <a:lstStyle/>
          <a:p>
            <a:r>
              <a:rPr lang="en-GB" sz="1000" b="1" dirty="0"/>
              <a:t>Historical sites </a:t>
            </a:r>
            <a:r>
              <a:rPr lang="en-GB" sz="1000" dirty="0"/>
              <a:t>attract 4.23% of photography holidaymakers, reflecting an interest in capturing the architectural and cultural heritage of different destinations.</a:t>
            </a:r>
          </a:p>
        </p:txBody>
      </p:sp>
      <p:pic>
        <p:nvPicPr>
          <p:cNvPr id="20" name="Picture 19" descr="An elephant walking across a dirt road with people in the back&#10;&#10;Description automatically generated">
            <a:extLst>
              <a:ext uri="{FF2B5EF4-FFF2-40B4-BE49-F238E27FC236}">
                <a16:creationId xmlns:a16="http://schemas.microsoft.com/office/drawing/2014/main" id="{6687DC37-54B9-F049-2E57-FC184F56A6D9}"/>
              </a:ext>
            </a:extLst>
          </p:cNvPr>
          <p:cNvPicPr>
            <a:picLocks noChangeAspect="1"/>
          </p:cNvPicPr>
          <p:nvPr/>
        </p:nvPicPr>
        <p:blipFill>
          <a:blip r:embed="rId5"/>
          <a:stretch>
            <a:fillRect/>
          </a:stretch>
        </p:blipFill>
        <p:spPr>
          <a:xfrm>
            <a:off x="1361673" y="707216"/>
            <a:ext cx="2111359" cy="1621652"/>
          </a:xfrm>
          <a:prstGeom prst="rect">
            <a:avLst/>
          </a:prstGeom>
        </p:spPr>
      </p:pic>
      <p:pic>
        <p:nvPicPr>
          <p:cNvPr id="24" name="Picture 23" descr="A stone stairs leading to a statue&#10;&#10;Description automatically generated">
            <a:extLst>
              <a:ext uri="{FF2B5EF4-FFF2-40B4-BE49-F238E27FC236}">
                <a16:creationId xmlns:a16="http://schemas.microsoft.com/office/drawing/2014/main" id="{C6652F4D-C125-F8FD-5F41-2972D3EF5A5C}"/>
              </a:ext>
            </a:extLst>
          </p:cNvPr>
          <p:cNvPicPr>
            <a:picLocks noChangeAspect="1"/>
          </p:cNvPicPr>
          <p:nvPr/>
        </p:nvPicPr>
        <p:blipFill>
          <a:blip r:embed="rId6"/>
          <a:stretch>
            <a:fillRect/>
          </a:stretch>
        </p:blipFill>
        <p:spPr>
          <a:xfrm>
            <a:off x="5245231" y="2077058"/>
            <a:ext cx="2329855" cy="1728048"/>
          </a:xfrm>
          <a:prstGeom prst="rect">
            <a:avLst/>
          </a:prstGeom>
        </p:spPr>
      </p:pic>
      <p:cxnSp>
        <p:nvCxnSpPr>
          <p:cNvPr id="28" name="Straight Arrow Connector 27">
            <a:extLst>
              <a:ext uri="{FF2B5EF4-FFF2-40B4-BE49-F238E27FC236}">
                <a16:creationId xmlns:a16="http://schemas.microsoft.com/office/drawing/2014/main" id="{8CDE36A3-2FB4-A02D-B6B1-B492A6DDCA2C}"/>
              </a:ext>
            </a:extLst>
          </p:cNvPr>
          <p:cNvCxnSpPr>
            <a:cxnSpLocks/>
          </p:cNvCxnSpPr>
          <p:nvPr/>
        </p:nvCxnSpPr>
        <p:spPr>
          <a:xfrm flipH="1">
            <a:off x="1104183" y="1001217"/>
            <a:ext cx="514980" cy="0"/>
          </a:xfrm>
          <a:prstGeom prst="straightConnector1">
            <a:avLst/>
          </a:prstGeom>
          <a:ln w="25400">
            <a:solidFill>
              <a:schemeClr val="tx1"/>
            </a:solidFill>
            <a:prstDash val="dashDot"/>
            <a:tailEnd type="triangle"/>
          </a:ln>
          <a:effectLst>
            <a:outerShdw blurRad="50800" dist="50800" dir="5400000" sx="57000" sy="57000" algn="ctr" rotWithShape="0">
              <a:srgbClr val="000000">
                <a:alpha val="43137"/>
              </a:srgbClr>
            </a:outerShdw>
          </a:effectLst>
        </p:spPr>
        <p:style>
          <a:lnRef idx="1">
            <a:schemeClr val="accent4"/>
          </a:lnRef>
          <a:fillRef idx="0">
            <a:schemeClr val="accent4"/>
          </a:fillRef>
          <a:effectRef idx="0">
            <a:schemeClr val="accent4"/>
          </a:effectRef>
          <a:fontRef idx="minor">
            <a:schemeClr val="tx1"/>
          </a:fontRef>
        </p:style>
      </p:cxnSp>
      <p:cxnSp>
        <p:nvCxnSpPr>
          <p:cNvPr id="31" name="Straight Arrow Connector 30">
            <a:extLst>
              <a:ext uri="{FF2B5EF4-FFF2-40B4-BE49-F238E27FC236}">
                <a16:creationId xmlns:a16="http://schemas.microsoft.com/office/drawing/2014/main" id="{8ACC811E-DB42-4074-DB6B-7F5FAE9FC044}"/>
              </a:ext>
            </a:extLst>
          </p:cNvPr>
          <p:cNvCxnSpPr>
            <a:cxnSpLocks/>
          </p:cNvCxnSpPr>
          <p:nvPr/>
        </p:nvCxnSpPr>
        <p:spPr>
          <a:xfrm>
            <a:off x="6549676" y="3738700"/>
            <a:ext cx="0" cy="367477"/>
          </a:xfrm>
          <a:prstGeom prst="straightConnector1">
            <a:avLst/>
          </a:prstGeom>
          <a:ln w="25400">
            <a:solidFill>
              <a:schemeClr val="tx1"/>
            </a:solidFill>
            <a:prstDash val="lgDash"/>
            <a:tailEnd type="triangle"/>
          </a:ln>
          <a:effectLst>
            <a:outerShdw blurRad="50800" dist="50800" dir="5400000" sx="126000" sy="126000" algn="ctr" rotWithShape="0">
              <a:srgbClr val="000000">
                <a:alpha val="43137"/>
              </a:srgbClr>
            </a:outerShdw>
            <a:reflection endPos="0" dist="50800" dir="5400000" sy="-100000" algn="bl" rotWithShape="0"/>
          </a:effectLst>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E5A9492F-6D6B-706C-F158-094CD6F9BE27}"/>
              </a:ext>
            </a:extLst>
          </p:cNvPr>
          <p:cNvSpPr txBox="1"/>
          <p:nvPr/>
        </p:nvSpPr>
        <p:spPr>
          <a:xfrm>
            <a:off x="0" y="-29819"/>
            <a:ext cx="5556142"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5" name="Picture 4" descr="A screenshot of a computer&#10;&#10;Description automatically generated">
            <a:extLst>
              <a:ext uri="{FF2B5EF4-FFF2-40B4-BE49-F238E27FC236}">
                <a16:creationId xmlns:a16="http://schemas.microsoft.com/office/drawing/2014/main" id="{1E300101-37B1-0F5B-7BEF-D80FFAC0BCB0}"/>
              </a:ext>
            </a:extLst>
          </p:cNvPr>
          <p:cNvPicPr>
            <a:picLocks noChangeAspect="1"/>
          </p:cNvPicPr>
          <p:nvPr/>
        </p:nvPicPr>
        <p:blipFill>
          <a:blip r:embed="rId7"/>
          <a:stretch>
            <a:fillRect/>
          </a:stretch>
        </p:blipFill>
        <p:spPr>
          <a:xfrm>
            <a:off x="7731086" y="624809"/>
            <a:ext cx="1334854" cy="1334854"/>
          </a:xfrm>
          <a:prstGeom prst="rect">
            <a:avLst/>
          </a:prstGeom>
        </p:spPr>
      </p:pic>
    </p:spTree>
    <p:extLst>
      <p:ext uri="{BB962C8B-B14F-4D97-AF65-F5344CB8AC3E}">
        <p14:creationId xmlns:p14="http://schemas.microsoft.com/office/powerpoint/2010/main" val="356198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0CD3-7815-EEC9-D0D9-A3E01311CB7B}"/>
            </a:ext>
          </a:extLst>
        </p:cNvPr>
        <p:cNvGrpSpPr/>
        <p:nvPr/>
      </p:nvGrpSpPr>
      <p:grpSpPr>
        <a:xfrm>
          <a:off x="0" y="0"/>
          <a:ext cx="0" cy="0"/>
          <a:chOff x="0" y="0"/>
          <a:chExt cx="0" cy="0"/>
        </a:xfrm>
      </p:grpSpPr>
      <p:pic>
        <p:nvPicPr>
          <p:cNvPr id="4" name="Picture 3" descr="A white rectangular frame with a couple of people&#10;&#10;Description automatically generated">
            <a:extLst>
              <a:ext uri="{FF2B5EF4-FFF2-40B4-BE49-F238E27FC236}">
                <a16:creationId xmlns:a16="http://schemas.microsoft.com/office/drawing/2014/main" id="{735031F7-FA06-2503-D4BA-6E33C2F622CB}"/>
              </a:ext>
            </a:extLst>
          </p:cNvPr>
          <p:cNvPicPr>
            <a:picLocks noChangeAspect="1"/>
          </p:cNvPicPr>
          <p:nvPr/>
        </p:nvPicPr>
        <p:blipFill>
          <a:blip r:embed="rId2"/>
          <a:stretch>
            <a:fillRect/>
          </a:stretch>
        </p:blipFill>
        <p:spPr>
          <a:xfrm>
            <a:off x="0" y="0"/>
            <a:ext cx="9144000" cy="5143500"/>
          </a:xfrm>
          <a:prstGeom prst="rect">
            <a:avLst/>
          </a:prstGeom>
        </p:spPr>
      </p:pic>
      <p:sp>
        <p:nvSpPr>
          <p:cNvPr id="2" name="Google Shape;706;p46">
            <a:extLst>
              <a:ext uri="{FF2B5EF4-FFF2-40B4-BE49-F238E27FC236}">
                <a16:creationId xmlns:a16="http://schemas.microsoft.com/office/drawing/2014/main" id="{63AAC62F-9ADD-759C-9798-C0DBE72AF8F0}"/>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0" name="Picture 49" descr="A map of sri lanka with green circles&#10;&#10;Description automatically generated">
            <a:extLst>
              <a:ext uri="{FF2B5EF4-FFF2-40B4-BE49-F238E27FC236}">
                <a16:creationId xmlns:a16="http://schemas.microsoft.com/office/drawing/2014/main" id="{07382EB2-8B8C-2C87-F9D1-3D01586DBFF2}"/>
              </a:ext>
            </a:extLst>
          </p:cNvPr>
          <p:cNvPicPr>
            <a:picLocks noChangeAspect="1"/>
          </p:cNvPicPr>
          <p:nvPr/>
        </p:nvPicPr>
        <p:blipFill>
          <a:blip r:embed="rId3"/>
          <a:stretch>
            <a:fillRect/>
          </a:stretch>
        </p:blipFill>
        <p:spPr>
          <a:xfrm>
            <a:off x="2653003" y="480267"/>
            <a:ext cx="3352589" cy="4544108"/>
          </a:xfrm>
          <a:prstGeom prst="rect">
            <a:avLst/>
          </a:prstGeom>
        </p:spPr>
      </p:pic>
      <p:pic>
        <p:nvPicPr>
          <p:cNvPr id="58" name="Picture 57">
            <a:extLst>
              <a:ext uri="{FF2B5EF4-FFF2-40B4-BE49-F238E27FC236}">
                <a16:creationId xmlns:a16="http://schemas.microsoft.com/office/drawing/2014/main" id="{8CD65C21-0B78-1DC4-CA26-D53013087DA3}"/>
              </a:ext>
            </a:extLst>
          </p:cNvPr>
          <p:cNvPicPr>
            <a:picLocks noChangeAspect="1"/>
          </p:cNvPicPr>
          <p:nvPr/>
        </p:nvPicPr>
        <p:blipFill>
          <a:blip r:embed="rId4"/>
          <a:stretch>
            <a:fillRect/>
          </a:stretch>
        </p:blipFill>
        <p:spPr>
          <a:xfrm>
            <a:off x="4998436" y="516760"/>
            <a:ext cx="868393" cy="560695"/>
          </a:xfrm>
          <a:prstGeom prst="rect">
            <a:avLst/>
          </a:prstGeom>
        </p:spPr>
      </p:pic>
      <p:sp>
        <p:nvSpPr>
          <p:cNvPr id="62" name="TextBox 61">
            <a:extLst>
              <a:ext uri="{FF2B5EF4-FFF2-40B4-BE49-F238E27FC236}">
                <a16:creationId xmlns:a16="http://schemas.microsoft.com/office/drawing/2014/main" id="{F62895E5-3DBE-58AE-521D-F99A20974B74}"/>
              </a:ext>
            </a:extLst>
          </p:cNvPr>
          <p:cNvSpPr txBox="1"/>
          <p:nvPr/>
        </p:nvSpPr>
        <p:spPr>
          <a:xfrm>
            <a:off x="6178736" y="317335"/>
            <a:ext cx="2490824" cy="2400657"/>
          </a:xfrm>
          <a:prstGeom prst="rect">
            <a:avLst/>
          </a:prstGeom>
          <a:noFill/>
        </p:spPr>
        <p:txBody>
          <a:bodyPr wrap="square">
            <a:spAutoFit/>
          </a:bodyPr>
          <a:lstStyle/>
          <a:p>
            <a:r>
              <a:rPr lang="en-GB" sz="1000" b="1" dirty="0">
                <a:latin typeface="+mn-lt"/>
              </a:rPr>
              <a:t>Nuwara </a:t>
            </a:r>
            <a:r>
              <a:rPr lang="en-GB" sz="1000" b="1" dirty="0" err="1">
                <a:latin typeface="+mn-lt"/>
              </a:rPr>
              <a:t>Eliya</a:t>
            </a:r>
            <a:r>
              <a:rPr lang="en-GB" sz="1000" b="1" dirty="0">
                <a:latin typeface="+mn-lt"/>
              </a:rPr>
              <a:t> </a:t>
            </a:r>
            <a:r>
              <a:rPr lang="en-GB" sz="1000" dirty="0">
                <a:latin typeface="+mn-lt"/>
              </a:rPr>
              <a:t>stands out as the most positively perceived city in terms of photography holidays, with 13.59 % of total sentiment comments being positive.</a:t>
            </a:r>
          </a:p>
          <a:p>
            <a:endParaRPr lang="en-GB" sz="1000" dirty="0">
              <a:latin typeface="+mn-lt"/>
            </a:endParaRPr>
          </a:p>
          <a:p>
            <a:r>
              <a:rPr lang="en-GB" sz="1000" dirty="0">
                <a:latin typeface="+mn-lt"/>
              </a:rPr>
              <a:t>Following Nuwara </a:t>
            </a:r>
            <a:r>
              <a:rPr lang="en-GB" sz="1000" dirty="0" err="1">
                <a:latin typeface="+mn-lt"/>
              </a:rPr>
              <a:t>Eliya</a:t>
            </a:r>
            <a:r>
              <a:rPr lang="en-GB" sz="1000" dirty="0">
                <a:latin typeface="+mn-lt"/>
              </a:rPr>
              <a:t>, </a:t>
            </a:r>
            <a:r>
              <a:rPr lang="en-GB" sz="1000" b="1" dirty="0">
                <a:latin typeface="+mn-lt"/>
              </a:rPr>
              <a:t>Kandy</a:t>
            </a:r>
            <a:r>
              <a:rPr lang="en-GB" sz="1000" dirty="0">
                <a:latin typeface="+mn-lt"/>
              </a:rPr>
              <a:t> has 8.60% positive comments, placing it in a prominent second place.</a:t>
            </a:r>
          </a:p>
          <a:p>
            <a:endParaRPr lang="en-GB" sz="1000" dirty="0">
              <a:latin typeface="+mn-lt"/>
            </a:endParaRPr>
          </a:p>
          <a:p>
            <a:r>
              <a:rPr lang="en-GB" sz="1000" dirty="0">
                <a:latin typeface="+mn-lt"/>
              </a:rPr>
              <a:t>Cities with lower percentages of positive comments, such as </a:t>
            </a:r>
            <a:r>
              <a:rPr lang="en-GB" sz="1000" b="1" dirty="0" err="1">
                <a:latin typeface="+mn-lt"/>
              </a:rPr>
              <a:t>Bentota</a:t>
            </a:r>
            <a:r>
              <a:rPr lang="en-GB" sz="1000" dirty="0">
                <a:latin typeface="+mn-lt"/>
              </a:rPr>
              <a:t> and </a:t>
            </a:r>
            <a:r>
              <a:rPr lang="en-GB" sz="1000" b="1" dirty="0" err="1">
                <a:latin typeface="+mn-lt"/>
              </a:rPr>
              <a:t>Kalkudah</a:t>
            </a:r>
            <a:r>
              <a:rPr lang="en-GB" sz="1000" dirty="0">
                <a:latin typeface="+mn-lt"/>
              </a:rPr>
              <a:t>, each at 0.14%, show limited but present positive feedback, suggesting potential areas for growth in photo tourism.</a:t>
            </a:r>
          </a:p>
        </p:txBody>
      </p:sp>
      <p:sp>
        <p:nvSpPr>
          <p:cNvPr id="8" name="TextBox 7">
            <a:extLst>
              <a:ext uri="{FF2B5EF4-FFF2-40B4-BE49-F238E27FC236}">
                <a16:creationId xmlns:a16="http://schemas.microsoft.com/office/drawing/2014/main" id="{93D2284A-2033-CA8C-32EF-31F3B2821F31}"/>
              </a:ext>
            </a:extLst>
          </p:cNvPr>
          <p:cNvSpPr txBox="1"/>
          <p:nvPr/>
        </p:nvSpPr>
        <p:spPr>
          <a:xfrm>
            <a:off x="-1" y="-30990"/>
            <a:ext cx="5571641"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5" name="Picture 4">
            <a:extLst>
              <a:ext uri="{FF2B5EF4-FFF2-40B4-BE49-F238E27FC236}">
                <a16:creationId xmlns:a16="http://schemas.microsoft.com/office/drawing/2014/main" id="{241EB5C2-83B0-3FE1-B620-4CFD27462B13}"/>
              </a:ext>
            </a:extLst>
          </p:cNvPr>
          <p:cNvPicPr>
            <a:picLocks noChangeAspect="1"/>
          </p:cNvPicPr>
          <p:nvPr/>
        </p:nvPicPr>
        <p:blipFill>
          <a:blip r:embed="rId5"/>
          <a:stretch>
            <a:fillRect/>
          </a:stretch>
        </p:blipFill>
        <p:spPr>
          <a:xfrm>
            <a:off x="198922" y="418454"/>
            <a:ext cx="2118523" cy="4613670"/>
          </a:xfrm>
          <a:prstGeom prst="rect">
            <a:avLst/>
          </a:prstGeom>
        </p:spPr>
      </p:pic>
    </p:spTree>
    <p:extLst>
      <p:ext uri="{BB962C8B-B14F-4D97-AF65-F5344CB8AC3E}">
        <p14:creationId xmlns:p14="http://schemas.microsoft.com/office/powerpoint/2010/main" val="224999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184-286E-88E4-78A7-7870F78FABC6}"/>
            </a:ext>
          </a:extLst>
        </p:cNvPr>
        <p:cNvGrpSpPr/>
        <p:nvPr/>
      </p:nvGrpSpPr>
      <p:grpSpPr>
        <a:xfrm>
          <a:off x="0" y="0"/>
          <a:ext cx="0" cy="0"/>
          <a:chOff x="0" y="0"/>
          <a:chExt cx="0" cy="0"/>
        </a:xfrm>
      </p:grpSpPr>
      <p:pic>
        <p:nvPicPr>
          <p:cNvPr id="20" name="Picture 19" descr="A white rectangular frame with a couple of people&#10;&#10;Description automatically generated">
            <a:extLst>
              <a:ext uri="{FF2B5EF4-FFF2-40B4-BE49-F238E27FC236}">
                <a16:creationId xmlns:a16="http://schemas.microsoft.com/office/drawing/2014/main" id="{3C158B58-194B-DF4F-6938-ED3D957998FA}"/>
              </a:ext>
            </a:extLst>
          </p:cNvPr>
          <p:cNvPicPr>
            <a:picLocks noChangeAspect="1"/>
          </p:cNvPicPr>
          <p:nvPr/>
        </p:nvPicPr>
        <p:blipFill>
          <a:blip r:embed="rId3"/>
          <a:stretch>
            <a:fillRect/>
          </a:stretch>
        </p:blipFill>
        <p:spPr>
          <a:xfrm>
            <a:off x="0" y="-19180"/>
            <a:ext cx="9144000" cy="5162680"/>
          </a:xfrm>
          <a:prstGeom prst="rect">
            <a:avLst/>
          </a:prstGeom>
        </p:spPr>
      </p:pic>
      <p:sp>
        <p:nvSpPr>
          <p:cNvPr id="2" name="Google Shape;706;p46">
            <a:extLst>
              <a:ext uri="{FF2B5EF4-FFF2-40B4-BE49-F238E27FC236}">
                <a16:creationId xmlns:a16="http://schemas.microsoft.com/office/drawing/2014/main" id="{E046C1E4-7118-0C84-651E-A6507BBC391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6" name="Picture 5" descr="A map of the world with a graph&#10;&#10;Description automatically generated">
            <a:extLst>
              <a:ext uri="{FF2B5EF4-FFF2-40B4-BE49-F238E27FC236}">
                <a16:creationId xmlns:a16="http://schemas.microsoft.com/office/drawing/2014/main" id="{C3EC0688-2AA5-0CF1-84B9-C50BE86A94D8}"/>
              </a:ext>
            </a:extLst>
          </p:cNvPr>
          <p:cNvPicPr>
            <a:picLocks noChangeAspect="1"/>
          </p:cNvPicPr>
          <p:nvPr/>
        </p:nvPicPr>
        <p:blipFill>
          <a:blip r:embed="rId4"/>
          <a:stretch>
            <a:fillRect/>
          </a:stretch>
        </p:blipFill>
        <p:spPr>
          <a:xfrm>
            <a:off x="301744" y="295796"/>
            <a:ext cx="8508301" cy="4761122"/>
          </a:xfrm>
          <a:prstGeom prst="rect">
            <a:avLst/>
          </a:prstGeom>
        </p:spPr>
      </p:pic>
      <p:sp>
        <p:nvSpPr>
          <p:cNvPr id="17" name="TextBox 16">
            <a:extLst>
              <a:ext uri="{FF2B5EF4-FFF2-40B4-BE49-F238E27FC236}">
                <a16:creationId xmlns:a16="http://schemas.microsoft.com/office/drawing/2014/main" id="{B7BEED9B-BE06-15B9-5582-65788E3BB803}"/>
              </a:ext>
            </a:extLst>
          </p:cNvPr>
          <p:cNvSpPr txBox="1"/>
          <p:nvPr/>
        </p:nvSpPr>
        <p:spPr>
          <a:xfrm>
            <a:off x="4827250" y="3906219"/>
            <a:ext cx="4129741" cy="938719"/>
          </a:xfrm>
          <a:prstGeom prst="rect">
            <a:avLst/>
          </a:prstGeom>
          <a:noFill/>
        </p:spPr>
        <p:txBody>
          <a:bodyPr wrap="square">
            <a:spAutoFit/>
          </a:bodyPr>
          <a:lstStyle/>
          <a:p>
            <a:r>
              <a:rPr lang="en-GB" sz="1100" dirty="0"/>
              <a:t>This data highlights the importance of targeting these countries for marketing photography holiday packages. Understanding the preferences and travel patterns of these repeat visitors can help tourism operators tailor their offerings to better meet the needs and interests of these travellers.</a:t>
            </a:r>
          </a:p>
        </p:txBody>
      </p:sp>
      <p:sp>
        <p:nvSpPr>
          <p:cNvPr id="18" name="TextBox 17">
            <a:extLst>
              <a:ext uri="{FF2B5EF4-FFF2-40B4-BE49-F238E27FC236}">
                <a16:creationId xmlns:a16="http://schemas.microsoft.com/office/drawing/2014/main" id="{DAB2C6B3-29E2-0DE4-8495-3395FE2F9672}"/>
              </a:ext>
            </a:extLst>
          </p:cNvPr>
          <p:cNvSpPr txBox="1"/>
          <p:nvPr/>
        </p:nvSpPr>
        <p:spPr>
          <a:xfrm>
            <a:off x="9799" y="-19180"/>
            <a:ext cx="5592837"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4" name="Picture 3" descr="A screenshot of a computer&#10;&#10;Description automatically generated">
            <a:extLst>
              <a:ext uri="{FF2B5EF4-FFF2-40B4-BE49-F238E27FC236}">
                <a16:creationId xmlns:a16="http://schemas.microsoft.com/office/drawing/2014/main" id="{E2A88A74-3289-D414-4BAD-5682C949126B}"/>
              </a:ext>
            </a:extLst>
          </p:cNvPr>
          <p:cNvPicPr>
            <a:picLocks noChangeAspect="1"/>
          </p:cNvPicPr>
          <p:nvPr/>
        </p:nvPicPr>
        <p:blipFill>
          <a:blip r:embed="rId5"/>
          <a:stretch>
            <a:fillRect/>
          </a:stretch>
        </p:blipFill>
        <p:spPr>
          <a:xfrm>
            <a:off x="619287" y="1045871"/>
            <a:ext cx="1752600" cy="2047875"/>
          </a:xfrm>
          <a:prstGeom prst="rect">
            <a:avLst/>
          </a:prstGeom>
        </p:spPr>
      </p:pic>
    </p:spTree>
    <p:extLst>
      <p:ext uri="{BB962C8B-B14F-4D97-AF65-F5344CB8AC3E}">
        <p14:creationId xmlns:p14="http://schemas.microsoft.com/office/powerpoint/2010/main" val="90444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BBCA-BCB7-90CF-A27B-97B729FA6FBB}"/>
            </a:ext>
          </a:extLst>
        </p:cNvPr>
        <p:cNvGrpSpPr/>
        <p:nvPr/>
      </p:nvGrpSpPr>
      <p:grpSpPr>
        <a:xfrm>
          <a:off x="0" y="0"/>
          <a:ext cx="0" cy="0"/>
          <a:chOff x="0" y="0"/>
          <a:chExt cx="0" cy="0"/>
        </a:xfrm>
      </p:grpSpPr>
      <p:pic>
        <p:nvPicPr>
          <p:cNvPr id="48" name="Picture 47" descr="A white rectangular frame with a couple of people&#10;&#10;Description automatically generated">
            <a:extLst>
              <a:ext uri="{FF2B5EF4-FFF2-40B4-BE49-F238E27FC236}">
                <a16:creationId xmlns:a16="http://schemas.microsoft.com/office/drawing/2014/main" id="{49349E0C-9438-556E-9050-058D90259FD8}"/>
              </a:ext>
            </a:extLst>
          </p:cNvPr>
          <p:cNvPicPr>
            <a:picLocks noChangeAspect="1"/>
          </p:cNvPicPr>
          <p:nvPr/>
        </p:nvPicPr>
        <p:blipFill>
          <a:blip r:embed="rId2"/>
          <a:stretch>
            <a:fillRect/>
          </a:stretch>
        </p:blipFill>
        <p:spPr>
          <a:xfrm>
            <a:off x="0" y="-3454"/>
            <a:ext cx="9144000" cy="5146953"/>
          </a:xfrm>
          <a:prstGeom prst="rect">
            <a:avLst/>
          </a:prstGeom>
        </p:spPr>
      </p:pic>
      <p:sp>
        <p:nvSpPr>
          <p:cNvPr id="2" name="Google Shape;706;p46">
            <a:extLst>
              <a:ext uri="{FF2B5EF4-FFF2-40B4-BE49-F238E27FC236}">
                <a16:creationId xmlns:a16="http://schemas.microsoft.com/office/drawing/2014/main" id="{A48B2692-0257-65D3-C6D3-AB5BD11927DE}"/>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8" name="TextBox 7">
            <a:extLst>
              <a:ext uri="{FF2B5EF4-FFF2-40B4-BE49-F238E27FC236}">
                <a16:creationId xmlns:a16="http://schemas.microsoft.com/office/drawing/2014/main" id="{EDD7C337-531F-34AC-BA3C-F691E7998E76}"/>
              </a:ext>
            </a:extLst>
          </p:cNvPr>
          <p:cNvSpPr txBox="1"/>
          <p:nvPr/>
        </p:nvSpPr>
        <p:spPr>
          <a:xfrm>
            <a:off x="0" y="-3453"/>
            <a:ext cx="5698606"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10" name="Picture 9" descr="A pie chart of a positive and negative&#10;&#10;Description automatically generated">
            <a:extLst>
              <a:ext uri="{FF2B5EF4-FFF2-40B4-BE49-F238E27FC236}">
                <a16:creationId xmlns:a16="http://schemas.microsoft.com/office/drawing/2014/main" id="{04D12F92-0D3B-29B8-F9F7-57CB245745A4}"/>
              </a:ext>
            </a:extLst>
          </p:cNvPr>
          <p:cNvPicPr>
            <a:picLocks noChangeAspect="1"/>
          </p:cNvPicPr>
          <p:nvPr/>
        </p:nvPicPr>
        <p:blipFill>
          <a:blip r:embed="rId3"/>
          <a:stretch>
            <a:fillRect/>
          </a:stretch>
        </p:blipFill>
        <p:spPr>
          <a:xfrm>
            <a:off x="1541885" y="548913"/>
            <a:ext cx="5652155" cy="4216816"/>
          </a:xfrm>
          <a:prstGeom prst="rect">
            <a:avLst/>
          </a:prstGeom>
        </p:spPr>
      </p:pic>
      <p:sp>
        <p:nvSpPr>
          <p:cNvPr id="36" name="TextBox 35">
            <a:extLst>
              <a:ext uri="{FF2B5EF4-FFF2-40B4-BE49-F238E27FC236}">
                <a16:creationId xmlns:a16="http://schemas.microsoft.com/office/drawing/2014/main" id="{9BFEDB9C-C797-31A5-1F61-70DCFB7A9F64}"/>
              </a:ext>
            </a:extLst>
          </p:cNvPr>
          <p:cNvSpPr txBox="1"/>
          <p:nvPr/>
        </p:nvSpPr>
        <p:spPr>
          <a:xfrm>
            <a:off x="5877459" y="1136942"/>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a:t>
            </a:r>
            <a:r>
              <a:rPr lang="en-GB" sz="1000" b="1" dirty="0">
                <a:latin typeface="+mn-lt"/>
              </a:rPr>
              <a:t>neutral s</a:t>
            </a:r>
            <a:r>
              <a:rPr lang="en-GB" sz="1000" b="1" i="0" u="none" strike="noStrike" dirty="0">
                <a:solidFill>
                  <a:srgbClr val="000000"/>
                </a:solidFill>
                <a:effectLst/>
                <a:latin typeface="+mn-lt"/>
              </a:rPr>
              <a:t>entiment: </a:t>
            </a:r>
            <a:r>
              <a:rPr lang="en-GB" sz="1000" b="0" i="1" u="none" strike="noStrike" dirty="0">
                <a:solidFill>
                  <a:srgbClr val="000000"/>
                </a:solidFill>
                <a:effectLst/>
                <a:latin typeface="+mn-lt"/>
              </a:rPr>
              <a:t>A quick stop at this place on the way to south beaches from </a:t>
            </a:r>
            <a:r>
              <a:rPr lang="en-GB" sz="1000" i="1" dirty="0">
                <a:latin typeface="+mn-lt"/>
              </a:rPr>
              <a:t>E</a:t>
            </a:r>
            <a:r>
              <a:rPr lang="en-GB" sz="1000" b="0" i="1" u="none" strike="noStrike" dirty="0">
                <a:solidFill>
                  <a:srgbClr val="000000"/>
                </a:solidFill>
                <a:effectLst/>
                <a:latin typeface="+mn-lt"/>
              </a:rPr>
              <a:t>lla. Right in the road. Big cascading waterfall, but </a:t>
            </a:r>
            <a:r>
              <a:rPr lang="en-GB" sz="1000" b="1" i="1" u="none" strike="noStrike" dirty="0">
                <a:solidFill>
                  <a:srgbClr val="000000"/>
                </a:solidFill>
                <a:effectLst/>
                <a:latin typeface="+mn-lt"/>
              </a:rPr>
              <a:t>pretty average one with nothing special or extraordinary. Good for a stopover and photo opportunity</a:t>
            </a:r>
            <a:r>
              <a:rPr lang="en-GB" sz="1000" b="0" i="1" u="none" strike="noStrike" dirty="0">
                <a:solidFill>
                  <a:srgbClr val="000000"/>
                </a:solidFill>
                <a:effectLst/>
                <a:latin typeface="+mn-lt"/>
              </a:rPr>
              <a:t>.</a:t>
            </a:r>
            <a:r>
              <a:rPr lang="en-GB" sz="1000" i="1" dirty="0">
                <a:latin typeface="+mn-lt"/>
              </a:rPr>
              <a:t> </a:t>
            </a:r>
          </a:p>
        </p:txBody>
      </p:sp>
      <p:sp>
        <p:nvSpPr>
          <p:cNvPr id="9" name="TextBox 8">
            <a:extLst>
              <a:ext uri="{FF2B5EF4-FFF2-40B4-BE49-F238E27FC236}">
                <a16:creationId xmlns:a16="http://schemas.microsoft.com/office/drawing/2014/main" id="{651E5BD3-B67C-A3B8-2F3C-51D20FA744D7}"/>
              </a:ext>
            </a:extLst>
          </p:cNvPr>
          <p:cNvSpPr txBox="1"/>
          <p:nvPr/>
        </p:nvSpPr>
        <p:spPr>
          <a:xfrm>
            <a:off x="5698606" y="3701817"/>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negative </a:t>
            </a:r>
            <a:r>
              <a:rPr lang="en-GB" sz="1000" b="1" dirty="0">
                <a:latin typeface="+mn-lt"/>
              </a:rPr>
              <a:t>s</a:t>
            </a:r>
            <a:r>
              <a:rPr lang="en-GB" sz="1000" b="1" i="0" u="none" strike="noStrike" dirty="0">
                <a:solidFill>
                  <a:srgbClr val="000000"/>
                </a:solidFill>
                <a:effectLst/>
                <a:latin typeface="+mn-lt"/>
              </a:rPr>
              <a:t>entiment</a:t>
            </a:r>
            <a:r>
              <a:rPr lang="en-GB" sz="1000" b="1" i="1" u="none" strike="noStrike" dirty="0">
                <a:solidFill>
                  <a:srgbClr val="000000"/>
                </a:solidFill>
                <a:effectLst/>
                <a:latin typeface="+mn-lt"/>
              </a:rPr>
              <a:t>: </a:t>
            </a:r>
            <a:r>
              <a:rPr lang="en-GB" sz="1000" b="0" i="1" u="none" strike="noStrike" dirty="0">
                <a:solidFill>
                  <a:srgbClr val="000000"/>
                </a:solidFill>
                <a:effectLst/>
                <a:latin typeface="+mn-lt"/>
              </a:rPr>
              <a:t>I've visited Sri Lanka three times over the recent years and always make a visit to jungle beach. This time </a:t>
            </a:r>
            <a:r>
              <a:rPr lang="en-GB" sz="1000" b="1" i="1" u="none" strike="noStrike" dirty="0">
                <a:solidFill>
                  <a:srgbClr val="000000"/>
                </a:solidFill>
                <a:effectLst/>
                <a:latin typeface="+mn-lt"/>
              </a:rPr>
              <a:t>I was shocked and saddened to see how much rubbish and plastic were left on the beach</a:t>
            </a:r>
            <a:r>
              <a:rPr lang="en-GB" sz="1000" b="0" i="1" u="none" strike="noStrike" dirty="0">
                <a:solidFill>
                  <a:srgbClr val="000000"/>
                </a:solidFill>
                <a:effectLst/>
                <a:latin typeface="+mn-lt"/>
              </a:rPr>
              <a:t>. …</a:t>
            </a:r>
            <a:endParaRPr lang="en-GB" sz="1000" i="1" dirty="0">
              <a:latin typeface="+mn-lt"/>
            </a:endParaRPr>
          </a:p>
        </p:txBody>
      </p:sp>
      <p:sp>
        <p:nvSpPr>
          <p:cNvPr id="6" name="TextBox 5">
            <a:extLst>
              <a:ext uri="{FF2B5EF4-FFF2-40B4-BE49-F238E27FC236}">
                <a16:creationId xmlns:a16="http://schemas.microsoft.com/office/drawing/2014/main" id="{09348B25-53B3-3534-998B-117551480C38}"/>
              </a:ext>
            </a:extLst>
          </p:cNvPr>
          <p:cNvSpPr txBox="1"/>
          <p:nvPr/>
        </p:nvSpPr>
        <p:spPr>
          <a:xfrm>
            <a:off x="114293" y="2965629"/>
            <a:ext cx="2898182" cy="1323439"/>
          </a:xfrm>
          <a:prstGeom prst="rect">
            <a:avLst/>
          </a:prstGeom>
          <a:noFill/>
        </p:spPr>
        <p:txBody>
          <a:bodyPr wrap="square">
            <a:spAutoFit/>
          </a:bodyPr>
          <a:lstStyle/>
          <a:p>
            <a:r>
              <a:rPr lang="en-GB" sz="1000" b="1" i="0" u="none" strike="noStrike" dirty="0">
                <a:solidFill>
                  <a:srgbClr val="000000"/>
                </a:solidFill>
                <a:effectLst/>
                <a:latin typeface="+mn-lt"/>
              </a:rPr>
              <a:t>Example of positive </a:t>
            </a:r>
            <a:r>
              <a:rPr lang="en-GB" sz="1000" b="1" dirty="0">
                <a:latin typeface="+mn-lt"/>
              </a:rPr>
              <a:t>s</a:t>
            </a:r>
            <a:r>
              <a:rPr lang="en-GB" sz="1000" b="1" i="0" u="none" strike="noStrike" dirty="0">
                <a:solidFill>
                  <a:srgbClr val="000000"/>
                </a:solidFill>
                <a:effectLst/>
                <a:latin typeface="+mn-lt"/>
              </a:rPr>
              <a:t>entiment:  </a:t>
            </a:r>
          </a:p>
          <a:p>
            <a:r>
              <a:rPr lang="en-GB" sz="1000" b="0" i="1" u="none" strike="noStrike" dirty="0">
                <a:solidFill>
                  <a:srgbClr val="000000"/>
                </a:solidFill>
                <a:effectLst/>
                <a:latin typeface="+mn-lt"/>
              </a:rPr>
              <a:t>Brief Gardens is a masterpiece of landscaping.</a:t>
            </a:r>
          </a:p>
          <a:p>
            <a:r>
              <a:rPr lang="en-GB" sz="1000" b="0" i="1" u="none" strike="noStrike" dirty="0">
                <a:solidFill>
                  <a:srgbClr val="000000"/>
                </a:solidFill>
                <a:effectLst/>
                <a:latin typeface="+mn-lt"/>
              </a:rPr>
              <a:t>I could have spent all day here, observing the play of light and shadow in </a:t>
            </a:r>
            <a:r>
              <a:rPr lang="en-GB" sz="1000" b="1" i="1" u="none" strike="noStrike" dirty="0">
                <a:solidFill>
                  <a:srgbClr val="000000"/>
                </a:solidFill>
                <a:effectLst/>
                <a:latin typeface="+mn-lt"/>
              </a:rPr>
              <a:t>the changing daylight. It is also a wonderful opportunity for photography</a:t>
            </a:r>
            <a:r>
              <a:rPr lang="en-GB" sz="1000" b="0" i="1" u="none" strike="noStrike" dirty="0">
                <a:solidFill>
                  <a:srgbClr val="000000"/>
                </a:solidFill>
                <a:effectLst/>
                <a:latin typeface="+mn-lt"/>
              </a:rPr>
              <a:t>. A single visit will hardly do it justice. This was my second visit, and </a:t>
            </a:r>
            <a:r>
              <a:rPr lang="en-GB" sz="1000" b="1" i="1" u="none" strike="noStrike" dirty="0">
                <a:solidFill>
                  <a:srgbClr val="000000"/>
                </a:solidFill>
                <a:effectLst/>
                <a:latin typeface="+mn-lt"/>
              </a:rPr>
              <a:t>I shall certainly return in another season</a:t>
            </a:r>
            <a:r>
              <a:rPr lang="en-GB" sz="1000" b="0" i="1" u="none" strike="noStrike" dirty="0">
                <a:solidFill>
                  <a:srgbClr val="000000"/>
                </a:solidFill>
                <a:effectLst/>
                <a:latin typeface="+mn-lt"/>
              </a:rPr>
              <a:t>.</a:t>
            </a:r>
            <a:r>
              <a:rPr lang="en-GB" sz="1000" i="1" dirty="0">
                <a:latin typeface="+mn-lt"/>
              </a:rPr>
              <a:t> </a:t>
            </a:r>
          </a:p>
        </p:txBody>
      </p:sp>
      <p:cxnSp>
        <p:nvCxnSpPr>
          <p:cNvPr id="11" name="Connector: Elbow 10">
            <a:extLst>
              <a:ext uri="{FF2B5EF4-FFF2-40B4-BE49-F238E27FC236}">
                <a16:creationId xmlns:a16="http://schemas.microsoft.com/office/drawing/2014/main" id="{5ED6652A-7F1C-A8EB-FF86-E09178FD1B93}"/>
              </a:ext>
            </a:extLst>
          </p:cNvPr>
          <p:cNvCxnSpPr>
            <a:cxnSpLocks/>
          </p:cNvCxnSpPr>
          <p:nvPr/>
        </p:nvCxnSpPr>
        <p:spPr>
          <a:xfrm rot="16200000" flipV="1">
            <a:off x="4970309" y="1678648"/>
            <a:ext cx="1342106" cy="2782463"/>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Connector: Elbow 18">
            <a:extLst>
              <a:ext uri="{FF2B5EF4-FFF2-40B4-BE49-F238E27FC236}">
                <a16:creationId xmlns:a16="http://schemas.microsoft.com/office/drawing/2014/main" id="{DB9C72CA-0971-AFA4-563E-70FAD28E964A}"/>
              </a:ext>
            </a:extLst>
          </p:cNvPr>
          <p:cNvCxnSpPr>
            <a:cxnSpLocks/>
          </p:cNvCxnSpPr>
          <p:nvPr/>
        </p:nvCxnSpPr>
        <p:spPr>
          <a:xfrm flipV="1">
            <a:off x="1577867" y="2398826"/>
            <a:ext cx="1647572" cy="611516"/>
          </a:xfrm>
          <a:prstGeom prst="bentConnector3">
            <a:avLst>
              <a:gd name="adj1" fmla="val 394"/>
            </a:avLst>
          </a:prstGeom>
          <a:ln>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A1B0CE38-FA78-838E-1054-1909F035D0C4}"/>
              </a:ext>
            </a:extLst>
          </p:cNvPr>
          <p:cNvCxnSpPr>
            <a:cxnSpLocks/>
          </p:cNvCxnSpPr>
          <p:nvPr/>
        </p:nvCxnSpPr>
        <p:spPr>
          <a:xfrm rot="10800000" flipV="1">
            <a:off x="4354188" y="1455914"/>
            <a:ext cx="1505579" cy="6073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A5D1F649-77E2-C38C-8DD9-4AD82879F624}"/>
              </a:ext>
            </a:extLst>
          </p:cNvPr>
          <p:cNvPicPr>
            <a:picLocks noChangeAspect="1"/>
          </p:cNvPicPr>
          <p:nvPr/>
        </p:nvPicPr>
        <p:blipFill>
          <a:blip r:embed="rId4"/>
          <a:stretch>
            <a:fillRect/>
          </a:stretch>
        </p:blipFill>
        <p:spPr>
          <a:xfrm>
            <a:off x="1556112" y="1118545"/>
            <a:ext cx="1020593" cy="712795"/>
          </a:xfrm>
          <a:prstGeom prst="rect">
            <a:avLst/>
          </a:prstGeom>
        </p:spPr>
      </p:pic>
    </p:spTree>
    <p:extLst>
      <p:ext uri="{BB962C8B-B14F-4D97-AF65-F5344CB8AC3E}">
        <p14:creationId xmlns:p14="http://schemas.microsoft.com/office/powerpoint/2010/main" val="30330008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10086</TotalTime>
  <Words>1374</Words>
  <Application>Microsoft Office PowerPoint</Application>
  <PresentationFormat>On-screen Show (16:9)</PresentationFormat>
  <Paragraphs>163</Paragraphs>
  <Slides>20</Slides>
  <Notes>18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5" baseType="lpstr">
      <vt:lpstr>Aptos Narrow</vt:lpstr>
      <vt:lpstr>Avenir</vt:lpstr>
      <vt:lpstr>Nunito Sans</vt:lpstr>
      <vt:lpstr>Arial</vt:lpstr>
      <vt:lpstr>Roboto</vt:lpstr>
      <vt:lpstr>Merriweather Sans</vt:lpstr>
      <vt:lpstr>Merriweather Light</vt:lpstr>
      <vt:lpstr>Georgia</vt:lpstr>
      <vt:lpstr>Helvetica Neue</vt:lpstr>
      <vt:lpstr>Proxima Nova</vt:lpstr>
      <vt:lpstr>Merriweather</vt:lpstr>
      <vt:lpstr>Simple Light</vt:lpstr>
      <vt:lpstr>BrainStation Learner Slide Template</vt:lpstr>
      <vt:lpstr>Simple Light</vt:lpstr>
      <vt:lpstr>Worksheet</vt:lpstr>
      <vt:lpstr>Welcome</vt:lpstr>
      <vt:lpstr>The Question</vt:lpstr>
      <vt:lpstr>PowerPoint Presentation</vt:lpstr>
      <vt:lpstr>Data and Tools Used</vt:lpstr>
      <vt:lpstr>PowerPoint Presentation</vt:lpstr>
      <vt:lpstr>PowerPoint Presentation</vt:lpstr>
      <vt:lpstr>PowerPoint Presentation</vt:lpstr>
      <vt:lpstr>PowerPoint Presentation</vt:lpstr>
      <vt:lpstr>PowerPoint Presentation</vt:lpstr>
      <vt:lpstr>PowerPoint Presentation</vt:lpstr>
      <vt:lpstr>Summary Conclusions</vt:lpstr>
      <vt:lpstr>Key Learnings</vt:lpstr>
      <vt:lpstr>Appendix</vt:lpstr>
      <vt:lpstr>Source Data</vt:lpstr>
      <vt:lpstr>Country table</vt:lpstr>
      <vt:lpstr>Photography and non-photography</vt:lpstr>
      <vt:lpstr>Photography and non-photography</vt:lpstr>
      <vt:lpstr>Activity table</vt:lpstr>
      <vt:lpstr>Photo Visit Rating Dataset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Rosh R</dc:creator>
  <cp:lastModifiedBy>Rosh R</cp:lastModifiedBy>
  <cp:revision>158</cp:revision>
  <dcterms:modified xsi:type="dcterms:W3CDTF">2025-02-05T12:54:48Z</dcterms:modified>
</cp:coreProperties>
</file>